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Golos Text"/>
      <p:regular r:id="rId83"/>
      <p:bold r:id="rId84"/>
    </p:embeddedFont>
    <p:embeddedFont>
      <p:font typeface="Golos Text Medium"/>
      <p:regular r:id="rId85"/>
      <p:bold r:id="rId86"/>
    </p:embeddedFont>
    <p:embeddedFont>
      <p:font typeface="Bebas Neue"/>
      <p:regular r:id="rId87"/>
    </p:embeddedFont>
    <p:embeddedFont>
      <p:font typeface="Gantari"/>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FB5681-6BEE-4CA2-8C94-5DD6E456B252}">
  <a:tblStyle styleId="{AAFB5681-6BEE-4CA2-8C94-5DD6E456B2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97FDF27-0EE9-415D-B91C-98A25455D1F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GolosText-bold.fntdata"/><Relationship Id="rId83" Type="http://schemas.openxmlformats.org/officeDocument/2006/relationships/font" Target="fonts/GolosText-regular.fntdata"/><Relationship Id="rId42" Type="http://schemas.openxmlformats.org/officeDocument/2006/relationships/slide" Target="slides/slide37.xml"/><Relationship Id="rId86" Type="http://schemas.openxmlformats.org/officeDocument/2006/relationships/font" Target="fonts/GolosTextMedium-bold.fntdata"/><Relationship Id="rId41" Type="http://schemas.openxmlformats.org/officeDocument/2006/relationships/slide" Target="slides/slide36.xml"/><Relationship Id="rId85" Type="http://schemas.openxmlformats.org/officeDocument/2006/relationships/font" Target="fonts/GolosTextMedium-regular.fntdata"/><Relationship Id="rId44" Type="http://schemas.openxmlformats.org/officeDocument/2006/relationships/slide" Target="slides/slide39.xml"/><Relationship Id="rId88" Type="http://schemas.openxmlformats.org/officeDocument/2006/relationships/font" Target="fonts/Gantari-regular.fntdata"/><Relationship Id="rId43" Type="http://schemas.openxmlformats.org/officeDocument/2006/relationships/slide" Target="slides/slide38.xml"/><Relationship Id="rId87" Type="http://schemas.openxmlformats.org/officeDocument/2006/relationships/font" Target="fonts/BebasNeue-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Gantari-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Gantari-boldItalic.fntdata"/><Relationship Id="rId90" Type="http://schemas.openxmlformats.org/officeDocument/2006/relationships/font" Target="fonts/Gantari-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7316e97f9f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7316e97f9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e440027f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e440027f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73380e75d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73380e75d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e440027f0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e440027f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e440027f0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e440027f0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e440027f0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e440027f0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e440027f0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e440027f0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e440027f0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e440027f0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e440027f0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e440027f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440027f0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e440027f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316e97f9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316e97f9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73380e75d4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73380e75d4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7316e97f9f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7316e97f9f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e440027f0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e440027f0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e440027f0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e440027f0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e440027f0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e440027f0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e440027f0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e440027f0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e440027f0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e440027f0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e440027f0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e440027f0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732b7b27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732b7b27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e440027f0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e440027f0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73380e75d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73380e75d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7316e97f9f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7316e97f9f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e39464e5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e39464e5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e39464e5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e39464e5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e39464e51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e39464e51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e39464e51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e39464e51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e39464e51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e39464e51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e39464e51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e39464e51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73380e75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73380e75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e39464e51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e39464e51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a8e28482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a8e28482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e39464e51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e39464e51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e39464e51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e39464e51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440027f0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e440027f0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e440027f0c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e440027f0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e440027f0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e440027f0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e440027f0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e440027f0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e440027f0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e440027f0c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e440027f0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e440027f0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e440027f0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e440027f0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e440027f0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e440027f0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e440027f0c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e440027f0c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e440027f0c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e440027f0c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e440027f0c_1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e440027f0c_1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e440027f0c_1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e440027f0c_1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e440027f0c_1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2e440027f0c_1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e440027f0c_1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e440027f0c_1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e440027f0c_1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e440027f0c_1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e440027f0c_1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e440027f0c_1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2e440027f0c_1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2e440027f0c_1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e440027f0c_1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e440027f0c_1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316e97f9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316e97f9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2e440027f0c_1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2e440027f0c_1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e440027f0c_1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e440027f0c_1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2e440027f0c_1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e440027f0c_1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e440027f0c_1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e440027f0c_1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2e440027f0c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2e440027f0c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2e440027f0c_1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2e440027f0c_1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2e440027f0c_1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2e440027f0c_1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2e440027f0c_1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2e440027f0c_1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2e440027f0c_1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2e440027f0c_1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e440027f0c_1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2e440027f0c_1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316e97f9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316e97f9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27316e97f9f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27316e97f9f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2e440027f0c_1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2e440027f0c_1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2e440027f0c_1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2e440027f0c_1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2e440027f0c_1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2e440027f0c_1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2e440027f0c_1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2e440027f0c_1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2e440027f0c_1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2e440027f0c_1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2e39464e51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2e39464e51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2e39464e51a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2e39464e51a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316e97f9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7316e97f9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73380e75d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73380e75d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318675" y="865900"/>
            <a:ext cx="42816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400">
                <a:latin typeface="Be Vietnam"/>
                <a:ea typeface="Be Vietnam"/>
                <a:cs typeface="Be Vietnam"/>
                <a:sym typeface="Be Vietnam"/>
              </a:rPr>
              <a:t>NHẬP MÔN </a:t>
            </a:r>
            <a:endParaRPr b="1" sz="3400">
              <a:latin typeface="Be Vietnam"/>
              <a:ea typeface="Be Vietnam"/>
              <a:cs typeface="Be Vietnam"/>
              <a:sym typeface="Be Vietnam"/>
            </a:endParaRPr>
          </a:p>
          <a:p>
            <a:pPr indent="0" lvl="0" marL="0" rtl="0" algn="l">
              <a:spcBef>
                <a:spcPts val="0"/>
              </a:spcBef>
              <a:spcAft>
                <a:spcPts val="0"/>
              </a:spcAft>
              <a:buNone/>
            </a:pPr>
            <a:r>
              <a:rPr b="1" lang="en" sz="3400">
                <a:latin typeface="Be Vietnam"/>
                <a:ea typeface="Be Vietnam"/>
                <a:cs typeface="Be Vietnam"/>
                <a:sym typeface="Be Vietnam"/>
              </a:rPr>
              <a:t>TRÍ TUỆ NHÂN TẠO</a:t>
            </a:r>
            <a:endParaRPr b="1" sz="3400">
              <a:solidFill>
                <a:schemeClr val="accent3"/>
              </a:solidFill>
              <a:latin typeface="Be Vietnam"/>
              <a:ea typeface="Be Vietnam"/>
              <a:cs typeface="Be Vietnam"/>
              <a:sym typeface="Be Vietnam"/>
            </a:endParaRPr>
          </a:p>
        </p:txBody>
      </p:sp>
      <p:cxnSp>
        <p:nvCxnSpPr>
          <p:cNvPr id="77" name="Google Shape;77;p18"/>
          <p:cNvCxnSpPr/>
          <p:nvPr/>
        </p:nvCxnSpPr>
        <p:spPr>
          <a:xfrm>
            <a:off x="4295700" y="2059975"/>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p:nvPr/>
        </p:nvSpPr>
        <p:spPr>
          <a:xfrm>
            <a:off x="7151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
        <p:nvSpPr>
          <p:cNvPr id="174" name="Google Shape;174;p18"/>
          <p:cNvSpPr txBox="1"/>
          <p:nvPr/>
        </p:nvSpPr>
        <p:spPr>
          <a:xfrm>
            <a:off x="318675" y="2460625"/>
            <a:ext cx="37356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a:latin typeface="Be Vietnam"/>
                <a:ea typeface="Be Vietnam"/>
                <a:cs typeface="Be Vietnam"/>
                <a:sym typeface="Be Vietnam"/>
              </a:rPr>
              <a:t>Đề tài: Bot chơi cờ tướng </a:t>
            </a:r>
            <a:endParaRPr b="1" i="1" sz="2000">
              <a:latin typeface="Be Vietnam"/>
              <a:ea typeface="Be Vietnam"/>
              <a:cs typeface="Be Vietnam"/>
              <a:sym typeface="Be Vietnam"/>
            </a:endParaRPr>
          </a:p>
          <a:p>
            <a:pPr indent="0" lvl="0" marL="0" rtl="0" algn="l">
              <a:spcBef>
                <a:spcPts val="0"/>
              </a:spcBef>
              <a:spcAft>
                <a:spcPts val="0"/>
              </a:spcAft>
              <a:buNone/>
            </a:pPr>
            <a:r>
              <a:t/>
            </a:r>
            <a:endParaRPr b="1" i="1">
              <a:highlight>
                <a:srgbClr val="FFFFFF"/>
              </a:highlight>
              <a:latin typeface="Be Vietnam"/>
              <a:ea typeface="Be Vietnam"/>
              <a:cs typeface="Be Vietnam"/>
              <a:sym typeface="Be Vietnam"/>
            </a:endParaRPr>
          </a:p>
        </p:txBody>
      </p:sp>
      <p:sp>
        <p:nvSpPr>
          <p:cNvPr id="175" name="Google Shape;175;p18"/>
          <p:cNvSpPr txBox="1"/>
          <p:nvPr/>
        </p:nvSpPr>
        <p:spPr>
          <a:xfrm>
            <a:off x="318675" y="2960725"/>
            <a:ext cx="37356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Be Vietnam"/>
                <a:ea typeface="Be Vietnam"/>
                <a:cs typeface="Be Vietnam"/>
                <a:sym typeface="Be Vietnam"/>
              </a:rPr>
              <a:t>GVHD: TS. Trần Thế Hùng</a:t>
            </a:r>
            <a:endParaRPr b="1" sz="1600">
              <a:solidFill>
                <a:schemeClr val="dk1"/>
              </a:solidFill>
              <a:latin typeface="Be Vietnam"/>
              <a:ea typeface="Be Vietnam"/>
              <a:cs typeface="Be Vietnam"/>
              <a:sym typeface="Be Vietna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7"/>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Tham lam (Greedy Algorithm) </a:t>
            </a:r>
            <a:endParaRPr b="1" sz="3000">
              <a:solidFill>
                <a:schemeClr val="dk1"/>
              </a:solidFill>
              <a:latin typeface="Be Vietnam"/>
              <a:ea typeface="Be Vietnam"/>
              <a:cs typeface="Be Vietnam"/>
              <a:sym typeface="Be Vietnam"/>
            </a:endParaRPr>
          </a:p>
        </p:txBody>
      </p:sp>
      <p:sp>
        <p:nvSpPr>
          <p:cNvPr id="460" name="Google Shape;460;p27"/>
          <p:cNvSpPr txBox="1"/>
          <p:nvPr/>
        </p:nvSpPr>
        <p:spPr>
          <a:xfrm>
            <a:off x="816075" y="1296875"/>
            <a:ext cx="68676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Thuật toán tham lam</a:t>
            </a:r>
            <a:r>
              <a:rPr lang="en">
                <a:solidFill>
                  <a:schemeClr val="dk1"/>
                </a:solidFill>
                <a:latin typeface="Be Vietnam"/>
                <a:ea typeface="Be Vietnam"/>
                <a:cs typeface="Be Vietnam"/>
                <a:sym typeface="Be Vietnam"/>
              </a:rPr>
              <a:t> là một </a:t>
            </a:r>
            <a:r>
              <a:rPr b="1" lang="en">
                <a:solidFill>
                  <a:schemeClr val="dk1"/>
                </a:solidFill>
                <a:latin typeface="Be Vietnam"/>
                <a:ea typeface="Be Vietnam"/>
                <a:cs typeface="Be Vietnam"/>
                <a:sym typeface="Be Vietnam"/>
              </a:rPr>
              <a:t>phương pháp đơn giản và hiệu quả</a:t>
            </a:r>
            <a:r>
              <a:rPr lang="en">
                <a:solidFill>
                  <a:schemeClr val="dk1"/>
                </a:solidFill>
                <a:latin typeface="Be Vietnam"/>
                <a:ea typeface="Be Vietnam"/>
                <a:cs typeface="Be Vietnam"/>
                <a:sym typeface="Be Vietnam"/>
              </a:rPr>
              <a:t> để giải quyết nhiều bài toán tối ưu.</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Trong cờ tướng, thuật toán tham lam có thể được sử dụng để </a:t>
            </a:r>
            <a:r>
              <a:rPr b="1" lang="en">
                <a:solidFill>
                  <a:schemeClr val="dk1"/>
                </a:solidFill>
                <a:latin typeface="Be Vietnam"/>
                <a:ea typeface="Be Vietnam"/>
                <a:cs typeface="Be Vietnam"/>
                <a:sym typeface="Be Vietnam"/>
              </a:rPr>
              <a:t>chọn nước đi tốt nhất ở mỗi bước dựa trên một số tiêu chí đánh giá nhất định</a:t>
            </a:r>
            <a:r>
              <a:rPr lang="en">
                <a:solidFill>
                  <a:schemeClr val="dk1"/>
                </a:solidFill>
                <a:latin typeface="Be Vietnam"/>
                <a:ea typeface="Be Vietnam"/>
                <a:cs typeface="Be Vietnam"/>
                <a:sym typeface="Be Vietnam"/>
              </a:rPr>
              <a:t>, chẳng hạn như giá trị của quân cờ ăn được hoặc vị trí chiến lược của quân cờ.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Mặc dù không đảm bảo sẽ đưa ra giải pháp tối ưu cho toàn bộ ván cờ, nhưng thuật toán tham lam có thể </a:t>
            </a:r>
            <a:r>
              <a:rPr b="1" lang="en">
                <a:solidFill>
                  <a:schemeClr val="dk1"/>
                </a:solidFill>
                <a:latin typeface="Be Vietnam"/>
                <a:ea typeface="Be Vietnam"/>
                <a:cs typeface="Be Vietnam"/>
                <a:sym typeface="Be Vietnam"/>
              </a:rPr>
              <a:t>cung cấp các nước đi hợp lý</a:t>
            </a:r>
            <a:r>
              <a:rPr b="1" lang="en">
                <a:solidFill>
                  <a:schemeClr val="dk1"/>
                </a:solidFill>
                <a:latin typeface="Be Vietnam"/>
                <a:ea typeface="Be Vietnam"/>
                <a:cs typeface="Be Vietnam"/>
                <a:sym typeface="Be Vietnam"/>
              </a:rPr>
              <a:t> trong thời gian ngắn</a:t>
            </a:r>
            <a:r>
              <a:rPr lang="en">
                <a:solidFill>
                  <a:schemeClr val="dk1"/>
                </a:solidFill>
                <a:latin typeface="Be Vietnam"/>
                <a:ea typeface="Be Vietnam"/>
                <a:cs typeface="Be Vietnam"/>
                <a:sym typeface="Be Vietnam"/>
              </a:rPr>
              <a:t>, giúp </a:t>
            </a:r>
            <a:r>
              <a:rPr b="1" lang="en">
                <a:solidFill>
                  <a:schemeClr val="dk1"/>
                </a:solidFill>
                <a:latin typeface="Be Vietnam"/>
                <a:ea typeface="Be Vietnam"/>
                <a:cs typeface="Be Vietnam"/>
                <a:sym typeface="Be Vietnam"/>
              </a:rPr>
              <a:t>giảm tải tính toán </a:t>
            </a:r>
            <a:r>
              <a:rPr lang="en">
                <a:solidFill>
                  <a:schemeClr val="dk1"/>
                </a:solidFill>
                <a:latin typeface="Be Vietnam"/>
                <a:ea typeface="Be Vietnam"/>
                <a:cs typeface="Be Vietnam"/>
                <a:sym typeface="Be Vietnam"/>
              </a:rPr>
              <a:t>cho các thuật toán phức tạp hơn.</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Dựa vào trạng thái hiện tại của bàn cờ, ta sẽ lấy tất cả các nước đi hợp lệ, sau đó tính giá trị trạng thái bàn cờ cho từng nước đi. Thuật toán sẽ lựa chọn nước đi có tổng trọng số cao nhát (nếu người chơi là Max) và ngược lại, chọn nước đi có trọng số âm nhất (nếu người chơi là Min).</a:t>
            </a:r>
            <a:endParaRPr>
              <a:solidFill>
                <a:schemeClr val="dk1"/>
              </a:solidFill>
              <a:latin typeface="Be Vietnam"/>
              <a:ea typeface="Be Vietnam"/>
              <a:cs typeface="Be Vietnam"/>
              <a:sym typeface="Be Vietna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8"/>
          <p:cNvSpPr txBox="1"/>
          <p:nvPr>
            <p:ph idx="1" type="body"/>
          </p:nvPr>
        </p:nvSpPr>
        <p:spPr>
          <a:xfrm>
            <a:off x="715050" y="1242400"/>
            <a:ext cx="7713900" cy="10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a:t>
            </a:r>
            <a:r>
              <a:rPr lang="en" sz="2000">
                <a:latin typeface="Be Vietnam"/>
                <a:ea typeface="Be Vietnam"/>
                <a:cs typeface="Be Vietnam"/>
                <a:sym typeface="Be Vietnam"/>
              </a:rPr>
              <a:t>Ưu điểm</a:t>
            </a:r>
            <a:r>
              <a:rPr lang="en" sz="2000">
                <a:latin typeface="Be Vietnam"/>
                <a:ea typeface="Be Vietnam"/>
                <a:cs typeface="Be Vietnam"/>
                <a:sym typeface="Be Vietnam"/>
              </a:rPr>
              <a:t> </a:t>
            </a:r>
            <a:endParaRPr sz="2000">
              <a:latin typeface="Be Vietnam"/>
              <a:ea typeface="Be Vietnam"/>
              <a:cs typeface="Be Vietnam"/>
              <a:sym typeface="Be Vietnam"/>
            </a:endParaRPr>
          </a:p>
          <a:p>
            <a:pPr indent="-336550" lvl="0" marL="914400" rtl="0" algn="l">
              <a:spcBef>
                <a:spcPts val="1000"/>
              </a:spcBef>
              <a:spcAft>
                <a:spcPts val="0"/>
              </a:spcAft>
              <a:buSzPts val="1700"/>
              <a:buFont typeface="Be Vietnam"/>
              <a:buChar char="●"/>
            </a:pPr>
            <a:r>
              <a:rPr lang="en" sz="1700">
                <a:latin typeface="Be Vietnam"/>
                <a:ea typeface="Be Vietnam"/>
                <a:cs typeface="Be Vietnam"/>
                <a:sym typeface="Be Vietnam"/>
              </a:rPr>
              <a:t>Nhanh, không tốn nhiều thời gian</a:t>
            </a:r>
            <a:endParaRPr sz="1700">
              <a:latin typeface="Be Vietnam"/>
              <a:ea typeface="Be Vietnam"/>
              <a:cs typeface="Be Vietnam"/>
              <a:sym typeface="Be Vietnam"/>
            </a:endParaRPr>
          </a:p>
          <a:p>
            <a:pPr indent="0" lvl="0" marL="914400" rtl="0" algn="l">
              <a:spcBef>
                <a:spcPts val="1000"/>
              </a:spcBef>
              <a:spcAft>
                <a:spcPts val="0"/>
              </a:spcAft>
              <a:buNone/>
            </a:pPr>
            <a:r>
              <a:t/>
            </a:r>
            <a:endParaRPr sz="1700">
              <a:latin typeface="Be Vietnam"/>
              <a:ea typeface="Be Vietnam"/>
              <a:cs typeface="Be Vietnam"/>
              <a:sym typeface="Be Vietnam"/>
            </a:endParaRPr>
          </a:p>
          <a:p>
            <a:pPr indent="0" lvl="0" marL="0" rtl="0" algn="l">
              <a:lnSpc>
                <a:spcPct val="100000"/>
              </a:lnSpc>
              <a:spcBef>
                <a:spcPts val="1000"/>
              </a:spcBef>
              <a:spcAft>
                <a:spcPts val="0"/>
              </a:spcAft>
              <a:buNone/>
            </a:pPr>
            <a:r>
              <a:rPr lang="en" sz="2000">
                <a:solidFill>
                  <a:schemeClr val="accent3"/>
                </a:solidFill>
                <a:latin typeface="Be Vietnam"/>
                <a:ea typeface="Be Vietnam"/>
                <a:cs typeface="Be Vietnam"/>
                <a:sym typeface="Be Vietnam"/>
              </a:rPr>
              <a:t>(+) </a:t>
            </a:r>
            <a:r>
              <a:rPr lang="en" sz="2000">
                <a:solidFill>
                  <a:srgbClr val="000000"/>
                </a:solidFill>
                <a:latin typeface="Be Vietnam"/>
                <a:ea typeface="Be Vietnam"/>
                <a:cs typeface="Be Vietnam"/>
                <a:sym typeface="Be Vietnam"/>
              </a:rPr>
              <a:t>Nhược điểm </a:t>
            </a:r>
            <a:endParaRPr sz="20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t/>
            </a:r>
            <a:endParaRPr sz="2000">
              <a:solidFill>
                <a:srgbClr val="000000"/>
              </a:solidFill>
              <a:latin typeface="Be Vietnam"/>
              <a:ea typeface="Be Vietnam"/>
              <a:cs typeface="Be Vietnam"/>
              <a:sym typeface="Be Vietnam"/>
            </a:endParaRPr>
          </a:p>
          <a:p>
            <a:pPr indent="-336550" lvl="0" marL="914400" rtl="0" algn="l">
              <a:lnSpc>
                <a:spcPct val="100000"/>
              </a:lnSpc>
              <a:spcBef>
                <a:spcPts val="0"/>
              </a:spcBef>
              <a:spcAft>
                <a:spcPts val="0"/>
              </a:spcAft>
              <a:buClr>
                <a:srgbClr val="000000"/>
              </a:buClr>
              <a:buSzPts val="1700"/>
              <a:buFont typeface="Be Vietnam"/>
              <a:buChar char="●"/>
            </a:pPr>
            <a:r>
              <a:rPr lang="en" sz="1700">
                <a:solidFill>
                  <a:srgbClr val="000000"/>
                </a:solidFill>
                <a:latin typeface="Be Vietnam"/>
                <a:ea typeface="Be Vietnam"/>
                <a:cs typeface="Be Vietnam"/>
                <a:sym typeface="Be Vietnam"/>
              </a:rPr>
              <a:t>Thuật toán chỉ quan tâm đến 1 nước đi tiếp theo và tối ưu hóa trọng số nên sẽ không tối ưu trong nhiều trường hợp. Do cờ tướng còn là sự kết hợp của nhiều nước đi với nhau để tạo nên một cấu trúc chiến thuật</a:t>
            </a:r>
            <a:endParaRPr sz="1700">
              <a:solidFill>
                <a:srgbClr val="000000"/>
              </a:solidFill>
              <a:latin typeface="Be Vietnam"/>
              <a:ea typeface="Be Vietnam"/>
              <a:cs typeface="Be Vietnam"/>
              <a:sym typeface="Be Vietnam"/>
            </a:endParaRPr>
          </a:p>
          <a:p>
            <a:pPr indent="0" lvl="0" marL="914400" rtl="0" algn="l">
              <a:lnSpc>
                <a:spcPct val="100000"/>
              </a:lnSpc>
              <a:spcBef>
                <a:spcPts val="0"/>
              </a:spcBef>
              <a:spcAft>
                <a:spcPts val="0"/>
              </a:spcAft>
              <a:buNone/>
            </a:pPr>
            <a:r>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rPr lang="en" sz="1700">
                <a:solidFill>
                  <a:srgbClr val="000000"/>
                </a:solidFill>
                <a:latin typeface="Be Vietnam"/>
                <a:ea typeface="Be Vietnam"/>
                <a:cs typeface="Be Vietnam"/>
                <a:sym typeface="Be Vietnam"/>
              </a:rPr>
              <a:t>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rPr lang="en" sz="1700">
                <a:solidFill>
                  <a:srgbClr val="000000"/>
                </a:solidFill>
                <a:latin typeface="Be Vietnam"/>
                <a:ea typeface="Be Vietnam"/>
                <a:cs typeface="Be Vietnam"/>
                <a:sym typeface="Be Vietnam"/>
              </a:rPr>
              <a:t>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t/>
            </a:r>
            <a:endParaRPr>
              <a:solidFill>
                <a:srgbClr val="000000"/>
              </a:solidFill>
              <a:latin typeface="Be Vietnam"/>
              <a:ea typeface="Be Vietnam"/>
              <a:cs typeface="Be Vietnam"/>
              <a:sym typeface="Be Vietnam"/>
            </a:endParaRPr>
          </a:p>
          <a:p>
            <a:pPr indent="0" lvl="0" marL="0" rtl="0" algn="l">
              <a:spcBef>
                <a:spcPts val="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sp>
        <p:nvSpPr>
          <p:cNvPr id="466" name="Google Shape;466;p28"/>
          <p:cNvSpPr txBox="1"/>
          <p:nvPr/>
        </p:nvSpPr>
        <p:spPr>
          <a:xfrm>
            <a:off x="715050" y="434850"/>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Tham lam (Greedy Algorithm) </a:t>
            </a:r>
            <a:endParaRPr b="1" sz="3000">
              <a:solidFill>
                <a:schemeClr val="dk1"/>
              </a:solidFill>
              <a:latin typeface="Be Vietnam"/>
              <a:ea typeface="Be Vietnam"/>
              <a:cs typeface="Be Vietnam"/>
              <a:sym typeface="Be Vietnam"/>
            </a:endParaRPr>
          </a:p>
        </p:txBody>
      </p:sp>
      <p:cxnSp>
        <p:nvCxnSpPr>
          <p:cNvPr id="467" name="Google Shape;467;p28"/>
          <p:cNvCxnSpPr/>
          <p:nvPr/>
        </p:nvCxnSpPr>
        <p:spPr>
          <a:xfrm>
            <a:off x="2416200" y="148640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468" name="Google Shape;468;p28"/>
          <p:cNvCxnSpPr/>
          <p:nvPr/>
        </p:nvCxnSpPr>
        <p:spPr>
          <a:xfrm>
            <a:off x="2824750" y="280682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9"/>
          <p:cNvSpPr txBox="1"/>
          <p:nvPr/>
        </p:nvSpPr>
        <p:spPr>
          <a:xfrm>
            <a:off x="755100" y="2265300"/>
            <a:ext cx="76338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Minimax </a:t>
            </a:r>
            <a:endParaRPr b="1" sz="3000">
              <a:solidFill>
                <a:schemeClr val="dk1"/>
              </a:solidFill>
              <a:latin typeface="Be Vietnam"/>
              <a:ea typeface="Be Vietnam"/>
              <a:cs typeface="Be Vietnam"/>
              <a:sym typeface="Be Vietnam"/>
            </a:endParaRPr>
          </a:p>
        </p:txBody>
      </p:sp>
      <p:grpSp>
        <p:nvGrpSpPr>
          <p:cNvPr id="474" name="Google Shape;474;p29"/>
          <p:cNvGrpSpPr/>
          <p:nvPr/>
        </p:nvGrpSpPr>
        <p:grpSpPr>
          <a:xfrm>
            <a:off x="-12" y="3767848"/>
            <a:ext cx="1732082" cy="1375649"/>
            <a:chOff x="2735825" y="2251925"/>
            <a:chExt cx="1386775" cy="1101400"/>
          </a:xfrm>
        </p:grpSpPr>
        <p:sp>
          <p:nvSpPr>
            <p:cNvPr id="475" name="Google Shape;475;p29"/>
            <p:cNvSpPr/>
            <p:nvPr/>
          </p:nvSpPr>
          <p:spPr>
            <a:xfrm>
              <a:off x="3436875" y="2721175"/>
              <a:ext cx="551875" cy="126275"/>
            </a:xfrm>
            <a:custGeom>
              <a:rect b="b" l="l" r="r" t="t"/>
              <a:pathLst>
                <a:path extrusionOk="0" h="5051" w="22075">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3947100" y="2742375"/>
              <a:ext cx="52375" cy="73975"/>
            </a:xfrm>
            <a:custGeom>
              <a:rect b="b" l="l" r="r" t="t"/>
              <a:pathLst>
                <a:path extrusionOk="0" h="2959" w="2095">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70975" y="2715625"/>
              <a:ext cx="74850" cy="101600"/>
            </a:xfrm>
            <a:custGeom>
              <a:rect b="b" l="l" r="r" t="t"/>
              <a:pathLst>
                <a:path extrusionOk="0" h="4064" w="2994">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05200" y="2715300"/>
              <a:ext cx="56175" cy="99575"/>
            </a:xfrm>
            <a:custGeom>
              <a:rect b="b" l="l" r="r" t="t"/>
              <a:pathLst>
                <a:path extrusionOk="0" h="3983" w="2247">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023650" y="2726700"/>
              <a:ext cx="35825" cy="74900"/>
            </a:xfrm>
            <a:custGeom>
              <a:rect b="b" l="l" r="r" t="t"/>
              <a:pathLst>
                <a:path extrusionOk="0" h="2996" w="1433">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4016475" y="2729575"/>
              <a:ext cx="31300" cy="71525"/>
            </a:xfrm>
            <a:custGeom>
              <a:rect b="b" l="l" r="r" t="t"/>
              <a:pathLst>
                <a:path extrusionOk="0" h="2861" w="1252">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4013800" y="2729575"/>
              <a:ext cx="79075" cy="45050"/>
            </a:xfrm>
            <a:custGeom>
              <a:rect b="b" l="l" r="r" t="t"/>
              <a:pathLst>
                <a:path extrusionOk="0" h="1802" w="3163">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4020675" y="2764550"/>
              <a:ext cx="69400" cy="51875"/>
            </a:xfrm>
            <a:custGeom>
              <a:rect b="b" l="l" r="r" t="t"/>
              <a:pathLst>
                <a:path extrusionOk="0" h="2075" w="2776">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4011775" y="2704125"/>
              <a:ext cx="110825" cy="46250"/>
            </a:xfrm>
            <a:custGeom>
              <a:rect b="b" l="l" r="r" t="t"/>
              <a:pathLst>
                <a:path extrusionOk="0" h="1850" w="4433">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3895525" y="2770275"/>
              <a:ext cx="27175" cy="53525"/>
            </a:xfrm>
            <a:custGeom>
              <a:rect b="b" l="l" r="r" t="t"/>
              <a:pathLst>
                <a:path extrusionOk="0" h="2141" w="1087">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3826150" y="2784150"/>
              <a:ext cx="20525" cy="54400"/>
            </a:xfrm>
            <a:custGeom>
              <a:rect b="b" l="l" r="r" t="t"/>
              <a:pathLst>
                <a:path extrusionOk="0" h="2176" w="821">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3753975" y="2792475"/>
              <a:ext cx="23575" cy="53975"/>
            </a:xfrm>
            <a:custGeom>
              <a:rect b="b" l="l" r="r" t="t"/>
              <a:pathLst>
                <a:path extrusionOk="0" h="2159" w="943">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3671875" y="2793425"/>
              <a:ext cx="20900" cy="53250"/>
            </a:xfrm>
            <a:custGeom>
              <a:rect b="b" l="l" r="r" t="t"/>
              <a:pathLst>
                <a:path extrusionOk="0" h="2130" w="836">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3609375" y="2785650"/>
              <a:ext cx="21900" cy="53750"/>
            </a:xfrm>
            <a:custGeom>
              <a:rect b="b" l="l" r="r" t="t"/>
              <a:pathLst>
                <a:path extrusionOk="0" h="2150" w="876">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3553050" y="2772750"/>
              <a:ext cx="27150" cy="53075"/>
            </a:xfrm>
            <a:custGeom>
              <a:rect b="b" l="l" r="r" t="t"/>
              <a:pathLst>
                <a:path extrusionOk="0" h="2123" w="1086">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3554300" y="2790225"/>
              <a:ext cx="406950" cy="57225"/>
            </a:xfrm>
            <a:custGeom>
              <a:rect b="b" l="l" r="r" t="t"/>
              <a:pathLst>
                <a:path extrusionOk="0" h="2289" w="16278">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3314875" y="2660500"/>
              <a:ext cx="279600" cy="551750"/>
            </a:xfrm>
            <a:custGeom>
              <a:rect b="b" l="l" r="r" t="t"/>
              <a:pathLst>
                <a:path extrusionOk="0" h="22070" w="11184">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3314875" y="2660500"/>
              <a:ext cx="279600" cy="551750"/>
            </a:xfrm>
            <a:custGeom>
              <a:rect b="b" l="l" r="r" t="t"/>
              <a:pathLst>
                <a:path extrusionOk="0" h="22070" w="11184">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2735825" y="2782850"/>
              <a:ext cx="384850" cy="382025"/>
            </a:xfrm>
            <a:custGeom>
              <a:rect b="b" l="l" r="r" t="t"/>
              <a:pathLst>
                <a:path extrusionOk="0" h="15281" w="15394">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017125" y="3079575"/>
              <a:ext cx="27725" cy="50200"/>
            </a:xfrm>
            <a:custGeom>
              <a:rect b="b" l="l" r="r" t="t"/>
              <a:pathLst>
                <a:path extrusionOk="0" h="2008" w="1109">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2948925" y="3104650"/>
              <a:ext cx="33875" cy="48725"/>
            </a:xfrm>
            <a:custGeom>
              <a:rect b="b" l="l" r="r" t="t"/>
              <a:pathLst>
                <a:path extrusionOk="0" h="1949" w="1355">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2868250" y="3115525"/>
              <a:ext cx="19750" cy="49325"/>
            </a:xfrm>
            <a:custGeom>
              <a:rect b="b" l="l" r="r" t="t"/>
              <a:pathLst>
                <a:path extrusionOk="0" h="1973" w="79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2786950" y="3088250"/>
              <a:ext cx="39000" cy="48625"/>
            </a:xfrm>
            <a:custGeom>
              <a:rect b="b" l="l" r="r" t="t"/>
              <a:pathLst>
                <a:path extrusionOk="0" h="1945" w="156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2745750" y="3033225"/>
              <a:ext cx="47775" cy="33325"/>
            </a:xfrm>
            <a:custGeom>
              <a:rect b="b" l="l" r="r" t="t"/>
              <a:pathLst>
                <a:path extrusionOk="0" h="1333" w="1911">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2736900" y="2955825"/>
              <a:ext cx="50150" cy="17450"/>
            </a:xfrm>
            <a:custGeom>
              <a:rect b="b" l="l" r="r" t="t"/>
              <a:pathLst>
                <a:path extrusionOk="0" h="698" w="2006">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2772900" y="2869025"/>
              <a:ext cx="51800" cy="33125"/>
            </a:xfrm>
            <a:custGeom>
              <a:rect b="b" l="l" r="r" t="t"/>
              <a:pathLst>
                <a:path extrusionOk="0" h="1325" w="2072">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2839325" y="2819275"/>
              <a:ext cx="38600" cy="45025"/>
            </a:xfrm>
            <a:custGeom>
              <a:rect b="b" l="l" r="r" t="t"/>
              <a:pathLst>
                <a:path extrusionOk="0" h="1801" w="1544">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2920500" y="2789525"/>
              <a:ext cx="29300" cy="49500"/>
            </a:xfrm>
            <a:custGeom>
              <a:rect b="b" l="l" r="r" t="t"/>
              <a:pathLst>
                <a:path extrusionOk="0" h="1980" w="1172">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067125" y="3030950"/>
              <a:ext cx="62450" cy="74525"/>
            </a:xfrm>
            <a:custGeom>
              <a:rect b="b" l="l" r="r" t="t"/>
              <a:pathLst>
                <a:path extrusionOk="0" h="2981" w="2498">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088500" y="2995375"/>
              <a:ext cx="87375" cy="98250"/>
            </a:xfrm>
            <a:custGeom>
              <a:rect b="b" l="l" r="r" t="t"/>
              <a:pathLst>
                <a:path extrusionOk="0" h="3930" w="3495">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116700" y="2994000"/>
              <a:ext cx="69100" cy="92075"/>
            </a:xfrm>
            <a:custGeom>
              <a:rect b="b" l="l" r="r" t="t"/>
              <a:pathLst>
                <a:path extrusionOk="0" h="3683" w="2764">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133025" y="3003575"/>
              <a:ext cx="49075" cy="69275"/>
            </a:xfrm>
            <a:custGeom>
              <a:rect b="b" l="l" r="r" t="t"/>
              <a:pathLst>
                <a:path extrusionOk="0" h="2771" w="1963">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129000" y="3008175"/>
              <a:ext cx="42225" cy="64650"/>
            </a:xfrm>
            <a:custGeom>
              <a:rect b="b" l="l" r="r" t="t"/>
              <a:pathLst>
                <a:path extrusionOk="0" h="2586" w="1689">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127225" y="2999175"/>
              <a:ext cx="80800" cy="41325"/>
            </a:xfrm>
            <a:custGeom>
              <a:rect b="b" l="l" r="r" t="t"/>
              <a:pathLst>
                <a:path extrusionOk="0" h="1653" w="3232">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119875" y="2973800"/>
              <a:ext cx="80650" cy="45950"/>
            </a:xfrm>
            <a:custGeom>
              <a:rect b="b" l="l" r="r" t="t"/>
              <a:pathLst>
                <a:path extrusionOk="0" h="1838" w="3226">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3139725" y="3034050"/>
              <a:ext cx="73200" cy="45725"/>
            </a:xfrm>
            <a:custGeom>
              <a:rect b="b" l="l" r="r" t="t"/>
              <a:pathLst>
                <a:path extrusionOk="0" h="1829" w="2928">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2735825" y="2782850"/>
              <a:ext cx="356075" cy="382025"/>
            </a:xfrm>
            <a:custGeom>
              <a:rect b="b" l="l" r="r" t="t"/>
              <a:pathLst>
                <a:path extrusionOk="0" h="15281" w="14243">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0"/>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Minimax</a:t>
            </a:r>
            <a:endParaRPr b="1" sz="3000">
              <a:solidFill>
                <a:schemeClr val="dk1"/>
              </a:solidFill>
              <a:latin typeface="Be Vietnam"/>
              <a:ea typeface="Be Vietnam"/>
              <a:cs typeface="Be Vietnam"/>
              <a:sym typeface="Be Vietnam"/>
            </a:endParaRPr>
          </a:p>
        </p:txBody>
      </p:sp>
      <p:sp>
        <p:nvSpPr>
          <p:cNvPr id="563" name="Google Shape;563;p30"/>
          <p:cNvSpPr txBox="1"/>
          <p:nvPr/>
        </p:nvSpPr>
        <p:spPr>
          <a:xfrm>
            <a:off x="816075" y="1296875"/>
            <a:ext cx="74136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Giải thuật Minimax là một thuật toán đệ quy lựa chọn bước đi kế tiếp trong một trò chơi có hai người. Xét một trò chơi đối kháng trong đó hai người thay phiên đi nước đi của mình như cờ tướng.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Khi chơi bạn có thể khai triển hết không gian trạng thái nhưng khó khăn chủ yếu là bạn phải tính toán được phản ứng và nước đi của đối thủ mình như thế nào? Cách xử lý đơn giản là bạn giả sử đối thủ của bạn cũng sử dụng kiến thức về không gian trạng thái giống bạn.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Giải thuật Minimax áp dụng giả thuyết này để tìm kiếm không gian trạng thái của trò chơi.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1"/>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Minimax</a:t>
            </a:r>
            <a:endParaRPr b="1" sz="3000">
              <a:solidFill>
                <a:schemeClr val="dk1"/>
              </a:solidFill>
              <a:latin typeface="Be Vietnam"/>
              <a:ea typeface="Be Vietnam"/>
              <a:cs typeface="Be Vietnam"/>
              <a:sym typeface="Be Vietnam"/>
            </a:endParaRPr>
          </a:p>
        </p:txBody>
      </p:sp>
      <p:sp>
        <p:nvSpPr>
          <p:cNvPr id="569" name="Google Shape;569;p31"/>
          <p:cNvSpPr txBox="1"/>
          <p:nvPr/>
        </p:nvSpPr>
        <p:spPr>
          <a:xfrm>
            <a:off x="816075" y="1296875"/>
            <a:ext cx="37557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Bước 1: </a:t>
            </a:r>
            <a:r>
              <a:rPr lang="en">
                <a:solidFill>
                  <a:schemeClr val="dk1"/>
                </a:solidFill>
                <a:latin typeface="Be Vietnam"/>
                <a:ea typeface="Be Vietnam"/>
                <a:cs typeface="Be Vietnam"/>
                <a:sym typeface="Be Vietnam"/>
              </a:rPr>
              <a:t>Trong bước đầu tiên, thuật toán tạo ra Game Tree và áp dụng hàm Minimax để nhận các giá trị và các trạng thái kết thúc.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200">
                <a:solidFill>
                  <a:schemeClr val="dk1"/>
                </a:solidFill>
                <a:latin typeface="Be Vietnam"/>
                <a:ea typeface="Be Vietnam"/>
                <a:cs typeface="Be Vietnam"/>
                <a:sym typeface="Be Vietnam"/>
              </a:rPr>
              <a:t>Trong sơ đồ cây dưới đây, hãy lấy A là trạng thái bắt đầu của Tree.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200">
                <a:solidFill>
                  <a:schemeClr val="dk1"/>
                </a:solidFill>
                <a:latin typeface="Be Vietnam"/>
                <a:ea typeface="Be Vietnam"/>
                <a:cs typeface="Be Vietnam"/>
                <a:sym typeface="Be Vietnam"/>
              </a:rPr>
              <a:t>Giả sử maximizer  thực hiện lượt đi đầu tiên có giá trị ban đầu trong trường hợp xấu nhất = – infinite và minimizer sẽ thực hiện lượt tiếp theo có giá trị ban đầu trong trường hợp xấu nhất = + infinity.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Artificial Intelligence | Mini-Max Algorithm - Javatpoint" id="570" name="Google Shape;570;p31"/>
          <p:cNvPicPr preferRelativeResize="0"/>
          <p:nvPr/>
        </p:nvPicPr>
        <p:blipFill>
          <a:blip r:embed="rId3">
            <a:alphaModFix/>
          </a:blip>
          <a:stretch>
            <a:fillRect/>
          </a:stretch>
        </p:blipFill>
        <p:spPr>
          <a:xfrm>
            <a:off x="5073850" y="1296875"/>
            <a:ext cx="3606575" cy="296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2"/>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Minimax</a:t>
            </a:r>
            <a:endParaRPr b="1" sz="3000">
              <a:solidFill>
                <a:schemeClr val="dk1"/>
              </a:solidFill>
              <a:latin typeface="Be Vietnam"/>
              <a:ea typeface="Be Vietnam"/>
              <a:cs typeface="Be Vietnam"/>
              <a:sym typeface="Be Vietnam"/>
            </a:endParaRPr>
          </a:p>
        </p:txBody>
      </p:sp>
      <p:sp>
        <p:nvSpPr>
          <p:cNvPr id="576" name="Google Shape;576;p32"/>
          <p:cNvSpPr txBox="1"/>
          <p:nvPr/>
        </p:nvSpPr>
        <p:spPr>
          <a:xfrm>
            <a:off x="816075" y="1296875"/>
            <a:ext cx="40221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Bước 2: </a:t>
            </a:r>
            <a:r>
              <a:rPr lang="en">
                <a:solidFill>
                  <a:schemeClr val="dk1"/>
                </a:solidFill>
                <a:latin typeface="Be Vietnam"/>
                <a:ea typeface="Be Vietnam"/>
                <a:cs typeface="Be Vietnam"/>
                <a:sym typeface="Be Vietnam"/>
              </a:rPr>
              <a:t>Bây giờ, đầu tiên chúng ta tìm giá trị cho Maximizer, giá trị ban đầu của nó là -∞, vì vậy chúng ta sẽ so sánh từng giá trị ở trạng thái đầu cuối với giá trị ban đầu của Maximizer và xác định các giá trị nút cao hơn. Nó sẽ tìm thấy mức tối đa trong số tất cả.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100">
                <a:solidFill>
                  <a:schemeClr val="dk1"/>
                </a:solidFill>
                <a:latin typeface="Be Vietnam"/>
                <a:ea typeface="Be Vietnam"/>
                <a:cs typeface="Be Vietnam"/>
                <a:sym typeface="Be Vietnam"/>
              </a:rPr>
              <a:t>Đối với nút D max (-1, – -∞) =&gt; max (-1,4) = 4 </a:t>
            </a:r>
            <a:endParaRPr sz="11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100">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100">
                <a:solidFill>
                  <a:schemeClr val="dk1"/>
                </a:solidFill>
                <a:latin typeface="Be Vietnam"/>
                <a:ea typeface="Be Vietnam"/>
                <a:cs typeface="Be Vietnam"/>
                <a:sym typeface="Be Vietnam"/>
              </a:rPr>
              <a:t>Đối với nút E max (2, -∞) =&gt; max (2, 6) = 6 </a:t>
            </a:r>
            <a:endParaRPr sz="11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100">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100">
                <a:solidFill>
                  <a:schemeClr val="dk1"/>
                </a:solidFill>
                <a:latin typeface="Be Vietnam"/>
                <a:ea typeface="Be Vietnam"/>
                <a:cs typeface="Be Vietnam"/>
                <a:sym typeface="Be Vietnam"/>
              </a:rPr>
              <a:t>Đối với nút F max (-3, -∞) =&gt; max (-3, -5) = -3 </a:t>
            </a:r>
            <a:endParaRPr sz="11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100">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100">
                <a:solidFill>
                  <a:schemeClr val="dk1"/>
                </a:solidFill>
                <a:latin typeface="Be Vietnam"/>
                <a:ea typeface="Be Vietnam"/>
                <a:cs typeface="Be Vietnam"/>
                <a:sym typeface="Be Vietnam"/>
              </a:rPr>
              <a:t>Đối với nút G max (0, -∞) = max (0, 7) = 7 </a:t>
            </a:r>
            <a:endParaRPr sz="11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Mini-Max Algorithm in AI" id="577" name="Google Shape;577;p32"/>
          <p:cNvPicPr preferRelativeResize="0"/>
          <p:nvPr/>
        </p:nvPicPr>
        <p:blipFill>
          <a:blip r:embed="rId3">
            <a:alphaModFix/>
          </a:blip>
          <a:stretch>
            <a:fillRect/>
          </a:stretch>
        </p:blipFill>
        <p:spPr>
          <a:xfrm>
            <a:off x="5127811" y="1296875"/>
            <a:ext cx="3557639" cy="303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3"/>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Minimax</a:t>
            </a:r>
            <a:endParaRPr b="1" sz="3000">
              <a:solidFill>
                <a:schemeClr val="dk1"/>
              </a:solidFill>
              <a:latin typeface="Be Vietnam"/>
              <a:ea typeface="Be Vietnam"/>
              <a:cs typeface="Be Vietnam"/>
              <a:sym typeface="Be Vietnam"/>
            </a:endParaRPr>
          </a:p>
        </p:txBody>
      </p:sp>
      <p:sp>
        <p:nvSpPr>
          <p:cNvPr id="583" name="Google Shape;583;p33"/>
          <p:cNvSpPr txBox="1"/>
          <p:nvPr/>
        </p:nvSpPr>
        <p:spPr>
          <a:xfrm>
            <a:off x="816075" y="1296875"/>
            <a:ext cx="37557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Bước 3: </a:t>
            </a:r>
            <a:r>
              <a:rPr lang="en">
                <a:solidFill>
                  <a:schemeClr val="dk1"/>
                </a:solidFill>
                <a:latin typeface="Be Vietnam"/>
                <a:ea typeface="Be Vietnam"/>
                <a:cs typeface="Be Vietnam"/>
                <a:sym typeface="Be Vietnam"/>
              </a:rPr>
              <a:t>Trong bước tiếp theo, đến lượt trình Minimizer, vì vậy nó sẽ so sánh giá trị tất cả các nút với + ∞ và sẽ tìm giá trị nút lớp thứ 3.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200">
                <a:solidFill>
                  <a:schemeClr val="dk1"/>
                </a:solidFill>
                <a:latin typeface="Be Vietnam"/>
                <a:ea typeface="Be Vietnam"/>
                <a:cs typeface="Be Vietnam"/>
                <a:sym typeface="Be Vietnam"/>
              </a:rPr>
              <a:t>Đối với nút B = min (4,6) = 4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200">
                <a:solidFill>
                  <a:schemeClr val="dk1"/>
                </a:solidFill>
                <a:latin typeface="Be Vietnam"/>
                <a:ea typeface="Be Vietnam"/>
                <a:cs typeface="Be Vietnam"/>
                <a:sym typeface="Be Vietnam"/>
              </a:rPr>
              <a:t>Đối với nút C = min (-3, 7) = -3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Mini-Max Algorithm in AI" id="584" name="Google Shape;584;p33"/>
          <p:cNvPicPr preferRelativeResize="0"/>
          <p:nvPr/>
        </p:nvPicPr>
        <p:blipFill>
          <a:blip r:embed="rId3">
            <a:alphaModFix/>
          </a:blip>
          <a:stretch>
            <a:fillRect/>
          </a:stretch>
        </p:blipFill>
        <p:spPr>
          <a:xfrm>
            <a:off x="5135300" y="1296875"/>
            <a:ext cx="3539875" cy="316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4"/>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Minimax</a:t>
            </a:r>
            <a:endParaRPr b="1" sz="3000">
              <a:solidFill>
                <a:schemeClr val="dk1"/>
              </a:solidFill>
              <a:latin typeface="Be Vietnam"/>
              <a:ea typeface="Be Vietnam"/>
              <a:cs typeface="Be Vietnam"/>
              <a:sym typeface="Be Vietnam"/>
            </a:endParaRPr>
          </a:p>
        </p:txBody>
      </p:sp>
      <p:sp>
        <p:nvSpPr>
          <p:cNvPr id="590" name="Google Shape;590;p34"/>
          <p:cNvSpPr txBox="1"/>
          <p:nvPr/>
        </p:nvSpPr>
        <p:spPr>
          <a:xfrm>
            <a:off x="816075" y="1296875"/>
            <a:ext cx="37557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Bước 4: </a:t>
            </a:r>
            <a:r>
              <a:rPr lang="en">
                <a:solidFill>
                  <a:schemeClr val="dk1"/>
                </a:solidFill>
                <a:latin typeface="Be Vietnam"/>
                <a:ea typeface="Be Vietnam"/>
                <a:cs typeface="Be Vietnam"/>
                <a:sym typeface="Be Vietnam"/>
              </a:rPr>
              <a:t>Bây giờ đến lượt Maximizer, nó sẽ lại chọn giá trị lớn nhất của tất cả các nút và tìm giá trị lớn nhất cho nút gốc. Trong Game Tree này, chỉ có 4 lớp, do đó chúng truy cập ngay đến nút gốc, nhưng trong trò chơi thực, sẽ có nhiều hơn 4 lớp. </a:t>
            </a:r>
            <a:endParaRPr>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200">
                <a:solidFill>
                  <a:schemeClr val="dk1"/>
                </a:solidFill>
                <a:latin typeface="Be Vietnam"/>
                <a:ea typeface="Be Vietnam"/>
                <a:cs typeface="Be Vietnam"/>
                <a:sym typeface="Be Vietnam"/>
              </a:rPr>
              <a:t>Đối với nút A max (4, -3) = 4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0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Mini-Max Algorithm in AI" id="591" name="Google Shape;591;p34"/>
          <p:cNvPicPr preferRelativeResize="0"/>
          <p:nvPr/>
        </p:nvPicPr>
        <p:blipFill>
          <a:blip r:embed="rId3">
            <a:alphaModFix/>
          </a:blip>
          <a:stretch>
            <a:fillRect/>
          </a:stretch>
        </p:blipFill>
        <p:spPr>
          <a:xfrm>
            <a:off x="5037200" y="1296875"/>
            <a:ext cx="3631100" cy="324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5"/>
          <p:cNvSpPr txBox="1"/>
          <p:nvPr>
            <p:ph idx="1" type="body"/>
          </p:nvPr>
        </p:nvSpPr>
        <p:spPr>
          <a:xfrm>
            <a:off x="715050" y="1242400"/>
            <a:ext cx="7713900" cy="10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Ưu điểm </a:t>
            </a:r>
            <a:endParaRPr sz="2000">
              <a:latin typeface="Be Vietnam"/>
              <a:ea typeface="Be Vietnam"/>
              <a:cs typeface="Be Vietnam"/>
              <a:sym typeface="Be Vietnam"/>
            </a:endParaRPr>
          </a:p>
          <a:p>
            <a:pPr indent="-336550" lvl="0" marL="914400" rtl="0" algn="l">
              <a:spcBef>
                <a:spcPts val="1000"/>
              </a:spcBef>
              <a:spcAft>
                <a:spcPts val="0"/>
              </a:spcAft>
              <a:buSzPts val="1700"/>
              <a:buFont typeface="Be Vietnam"/>
              <a:buChar char="●"/>
            </a:pPr>
            <a:r>
              <a:rPr lang="en" sz="1700">
                <a:latin typeface="Be Vietnam"/>
                <a:ea typeface="Be Vietnam"/>
                <a:cs typeface="Be Vietnam"/>
                <a:sym typeface="Be Vietnam"/>
              </a:rPr>
              <a:t>Tìm kiếm được mọi nước đi tiếp theo sau đó lựa chọn nước đi tốt nhất, vì giải thuật có tính chất vét cạn nên không bỏ sót trạng thái </a:t>
            </a:r>
            <a:endParaRPr sz="1700">
              <a:latin typeface="Be Vietnam"/>
              <a:ea typeface="Be Vietnam"/>
              <a:cs typeface="Be Vietnam"/>
              <a:sym typeface="Be Vietnam"/>
            </a:endParaRPr>
          </a:p>
          <a:p>
            <a:pPr indent="0" lvl="0" marL="914400" rtl="0" algn="l">
              <a:lnSpc>
                <a:spcPct val="100000"/>
              </a:lnSpc>
              <a:spcBef>
                <a:spcPts val="1000"/>
              </a:spcBef>
              <a:spcAft>
                <a:spcPts val="0"/>
              </a:spcAft>
              <a:buNone/>
            </a:pPr>
            <a:r>
              <a:t/>
            </a:r>
            <a:endParaRPr sz="1600">
              <a:solidFill>
                <a:srgbClr val="000000"/>
              </a:solidFill>
              <a:latin typeface="Be Vietnam"/>
              <a:ea typeface="Be Vietnam"/>
              <a:cs typeface="Be Vietnam"/>
              <a:sym typeface="Be Vietnam"/>
            </a:endParaRPr>
          </a:p>
          <a:p>
            <a:pPr indent="0" lvl="0" marL="914400" rtl="0" algn="l">
              <a:lnSpc>
                <a:spcPct val="100000"/>
              </a:lnSpc>
              <a:spcBef>
                <a:spcPts val="0"/>
              </a:spcBef>
              <a:spcAft>
                <a:spcPts val="0"/>
              </a:spcAft>
              <a:buNone/>
            </a:pPr>
            <a:r>
              <a:t/>
            </a:r>
            <a:endParaRPr sz="1700">
              <a:solidFill>
                <a:srgbClr val="000000"/>
              </a:solidFill>
              <a:latin typeface="Be Vietnam"/>
              <a:ea typeface="Be Vietnam"/>
              <a:cs typeface="Be Vietnam"/>
              <a:sym typeface="Be Vietnam"/>
            </a:endParaRPr>
          </a:p>
          <a:p>
            <a:pPr indent="0" lvl="0" marL="914400" rtl="0" algn="l">
              <a:lnSpc>
                <a:spcPct val="100000"/>
              </a:lnSpc>
              <a:spcBef>
                <a:spcPts val="0"/>
              </a:spcBef>
              <a:spcAft>
                <a:spcPts val="0"/>
              </a:spcAft>
              <a:buNone/>
            </a:pPr>
            <a:r>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rPr lang="en" sz="1700">
                <a:solidFill>
                  <a:srgbClr val="000000"/>
                </a:solidFill>
                <a:latin typeface="Be Vietnam"/>
                <a:ea typeface="Be Vietnam"/>
                <a:cs typeface="Be Vietnam"/>
                <a:sym typeface="Be Vietnam"/>
              </a:rPr>
              <a:t>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rPr lang="en" sz="1700">
                <a:solidFill>
                  <a:srgbClr val="000000"/>
                </a:solidFill>
                <a:latin typeface="Be Vietnam"/>
                <a:ea typeface="Be Vietnam"/>
                <a:cs typeface="Be Vietnam"/>
                <a:sym typeface="Be Vietnam"/>
              </a:rPr>
              <a:t>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t/>
            </a:r>
            <a:endParaRPr>
              <a:solidFill>
                <a:srgbClr val="000000"/>
              </a:solidFill>
              <a:latin typeface="Be Vietnam"/>
              <a:ea typeface="Be Vietnam"/>
              <a:cs typeface="Be Vietnam"/>
              <a:sym typeface="Be Vietnam"/>
            </a:endParaRPr>
          </a:p>
          <a:p>
            <a:pPr indent="0" lvl="0" marL="0" rtl="0" algn="l">
              <a:spcBef>
                <a:spcPts val="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sp>
        <p:nvSpPr>
          <p:cNvPr id="597" name="Google Shape;597;p35"/>
          <p:cNvSpPr txBox="1"/>
          <p:nvPr/>
        </p:nvSpPr>
        <p:spPr>
          <a:xfrm>
            <a:off x="715050" y="434850"/>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Minimax</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p:txBody>
      </p:sp>
      <p:cxnSp>
        <p:nvCxnSpPr>
          <p:cNvPr id="598" name="Google Shape;598;p35"/>
          <p:cNvCxnSpPr/>
          <p:nvPr/>
        </p:nvCxnSpPr>
        <p:spPr>
          <a:xfrm>
            <a:off x="2416200" y="14864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6"/>
          <p:cNvSpPr txBox="1"/>
          <p:nvPr>
            <p:ph type="title"/>
          </p:nvPr>
        </p:nvSpPr>
        <p:spPr>
          <a:xfrm>
            <a:off x="715050" y="46327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e Vietnam"/>
                <a:ea typeface="Be Vietnam"/>
                <a:cs typeface="Be Vietnam"/>
                <a:sym typeface="Be Vietnam"/>
              </a:rPr>
              <a:t>Thuật toán Minimax</a:t>
            </a:r>
            <a:endParaRPr b="1">
              <a:latin typeface="Be Vietnam"/>
              <a:ea typeface="Be Vietnam"/>
              <a:cs typeface="Be Vietnam"/>
              <a:sym typeface="Be Vietnam"/>
            </a:endParaRPr>
          </a:p>
          <a:p>
            <a:pPr indent="0" lvl="0" marL="0" rtl="0" algn="l">
              <a:spcBef>
                <a:spcPts val="0"/>
              </a:spcBef>
              <a:spcAft>
                <a:spcPts val="0"/>
              </a:spcAft>
              <a:buNone/>
            </a:pPr>
            <a:r>
              <a:t/>
            </a:r>
            <a:endParaRPr b="1" sz="2900">
              <a:latin typeface="Be Vietnam"/>
              <a:ea typeface="Be Vietnam"/>
              <a:cs typeface="Be Vietnam"/>
              <a:sym typeface="Be Vietnam"/>
            </a:endParaRPr>
          </a:p>
          <a:p>
            <a:pPr indent="0" lvl="0" marL="0" rtl="0" algn="l">
              <a:spcBef>
                <a:spcPts val="0"/>
              </a:spcBef>
              <a:spcAft>
                <a:spcPts val="0"/>
              </a:spcAft>
              <a:buNone/>
            </a:pPr>
            <a:r>
              <a:t/>
            </a:r>
            <a:endParaRPr b="1" sz="2800">
              <a:latin typeface="Be Vietnam"/>
              <a:ea typeface="Be Vietnam"/>
              <a:cs typeface="Be Vietnam"/>
              <a:sym typeface="Be Vietnam"/>
            </a:endParaRPr>
          </a:p>
        </p:txBody>
      </p:sp>
      <p:sp>
        <p:nvSpPr>
          <p:cNvPr id="604" name="Google Shape;604;p36"/>
          <p:cNvSpPr txBox="1"/>
          <p:nvPr>
            <p:ph idx="1" type="body"/>
          </p:nvPr>
        </p:nvSpPr>
        <p:spPr>
          <a:xfrm>
            <a:off x="715050" y="1242400"/>
            <a:ext cx="7713900" cy="3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Nhược điểm  </a:t>
            </a:r>
            <a:endParaRPr sz="2000">
              <a:latin typeface="Be Vietnam"/>
              <a:ea typeface="Be Vietnam"/>
              <a:cs typeface="Be Vietnam"/>
              <a:sym typeface="Be Vietnam"/>
            </a:endParaRPr>
          </a:p>
          <a:p>
            <a:pPr indent="-336550" lvl="0" marL="914400" rtl="0" algn="l">
              <a:spcBef>
                <a:spcPts val="1000"/>
              </a:spcBef>
              <a:spcAft>
                <a:spcPts val="0"/>
              </a:spcAft>
              <a:buSzPts val="1700"/>
              <a:buFont typeface="Be Vietnam"/>
              <a:buChar char="●"/>
            </a:pPr>
            <a:r>
              <a:rPr lang="en" sz="1700">
                <a:latin typeface="Be Vietnam"/>
                <a:ea typeface="Be Vietnam"/>
                <a:cs typeface="Be Vietnam"/>
                <a:sym typeface="Be Vietnam"/>
              </a:rPr>
              <a:t>Đối với các trò chơi có</a:t>
            </a:r>
            <a:r>
              <a:rPr b="1" lang="en" sz="1700">
                <a:latin typeface="Be Vietnam"/>
                <a:ea typeface="Be Vietnam"/>
                <a:cs typeface="Be Vietnam"/>
                <a:sym typeface="Be Vietnam"/>
              </a:rPr>
              <a:t> không gian trạng thái lớn</a:t>
            </a:r>
            <a:r>
              <a:rPr lang="en" sz="1700">
                <a:latin typeface="Be Vietnam"/>
                <a:ea typeface="Be Vietnam"/>
                <a:cs typeface="Be Vietnam"/>
                <a:sym typeface="Be Vietnam"/>
              </a:rPr>
              <a:t> như caro, cờ tướng… việc chỉ áp dụng giải thuật Minimax có lẽ không còn hiệu quả nữa do sự bùng nổ </a:t>
            </a:r>
            <a:r>
              <a:rPr b="1" lang="en" sz="1700">
                <a:latin typeface="Be Vietnam"/>
                <a:ea typeface="Be Vietnam"/>
                <a:cs typeface="Be Vietnam"/>
                <a:sym typeface="Be Vietnam"/>
              </a:rPr>
              <a:t>tổ hợp quá lớn</a:t>
            </a: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914400" rtl="0" algn="l">
              <a:spcBef>
                <a:spcPts val="1000"/>
              </a:spcBef>
              <a:spcAft>
                <a:spcPts val="0"/>
              </a:spcAft>
              <a:buNone/>
            </a:pPr>
            <a:r>
              <a:t/>
            </a:r>
            <a:endParaRPr sz="100">
              <a:latin typeface="Be Vietnam"/>
              <a:ea typeface="Be Vietnam"/>
              <a:cs typeface="Be Vietnam"/>
              <a:sym typeface="Be Vietnam"/>
            </a:endParaRPr>
          </a:p>
          <a:p>
            <a:pPr indent="-336550" lvl="0" marL="914400" rtl="0" algn="l">
              <a:spcBef>
                <a:spcPts val="1000"/>
              </a:spcBef>
              <a:spcAft>
                <a:spcPts val="0"/>
              </a:spcAft>
              <a:buSzPts val="1700"/>
              <a:buFont typeface="Be Vietnam"/>
              <a:buChar char="●"/>
            </a:pPr>
            <a:r>
              <a:rPr lang="en" sz="1700">
                <a:latin typeface="Be Vietnam"/>
                <a:ea typeface="Be Vietnam"/>
                <a:cs typeface="Be Vietnam"/>
                <a:sym typeface="Be Vietnam"/>
              </a:rPr>
              <a:t>Giải thuật áp dụng</a:t>
            </a:r>
            <a:r>
              <a:rPr b="1" lang="en" sz="1700">
                <a:latin typeface="Be Vietnam"/>
                <a:ea typeface="Be Vietnam"/>
                <a:cs typeface="Be Vietnam"/>
                <a:sym typeface="Be Vietnam"/>
              </a:rPr>
              <a:t> nguyên lý vét cạn không tận dụng được thông tin của trạng thái hiện tại</a:t>
            </a:r>
            <a:r>
              <a:rPr lang="en" sz="1700">
                <a:latin typeface="Be Vietnam"/>
                <a:ea typeface="Be Vietnam"/>
                <a:cs typeface="Be Vietnam"/>
                <a:sym typeface="Be Vietnam"/>
              </a:rPr>
              <a:t> để lựa chọn nước đi, vì duyệt hết các trạng thái nên tốn thời gian. </a:t>
            </a:r>
            <a:endParaRPr sz="1700">
              <a:latin typeface="Be Vietnam"/>
              <a:ea typeface="Be Vietnam"/>
              <a:cs typeface="Be Vietnam"/>
              <a:sym typeface="Be Vietnam"/>
            </a:endParaRPr>
          </a:p>
          <a:p>
            <a:pPr indent="0" lvl="0" marL="91440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605" name="Google Shape;605;p36"/>
          <p:cNvCxnSpPr/>
          <p:nvPr/>
        </p:nvCxnSpPr>
        <p:spPr>
          <a:xfrm>
            <a:off x="2815800" y="14864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aphicFrame>
        <p:nvGraphicFramePr>
          <p:cNvPr id="180" name="Google Shape;180;p19"/>
          <p:cNvGraphicFramePr/>
          <p:nvPr/>
        </p:nvGraphicFramePr>
        <p:xfrm>
          <a:off x="952500" y="1271750"/>
          <a:ext cx="3000000" cy="3000000"/>
        </p:xfrm>
        <a:graphic>
          <a:graphicData uri="http://schemas.openxmlformats.org/drawingml/2006/table">
            <a:tbl>
              <a:tblPr>
                <a:noFill/>
                <a:tableStyleId>{AAFB5681-6BEE-4CA2-8C94-5DD6E456B252}</a:tableStyleId>
              </a:tblPr>
              <a:tblGrid>
                <a:gridCol w="3619500"/>
                <a:gridCol w="3619500"/>
              </a:tblGrid>
              <a:tr h="477850">
                <a:tc>
                  <a:txBody>
                    <a:bodyPr/>
                    <a:lstStyle/>
                    <a:p>
                      <a:pPr indent="0" lvl="0" marL="0" rtl="0" algn="ctr">
                        <a:spcBef>
                          <a:spcPts val="0"/>
                        </a:spcBef>
                        <a:spcAft>
                          <a:spcPts val="0"/>
                        </a:spcAft>
                        <a:buNone/>
                      </a:pPr>
                      <a:r>
                        <a:rPr lang="en" sz="1300">
                          <a:latin typeface="Be Vietnam"/>
                          <a:ea typeface="Be Vietnam"/>
                          <a:cs typeface="Be Vietnam"/>
                          <a:sym typeface="Be Vietnam"/>
                        </a:rPr>
                        <a:t>MSSV </a:t>
                      </a:r>
                      <a:endParaRPr>
                        <a:latin typeface="Be Vietnam"/>
                        <a:ea typeface="Be Vietnam"/>
                        <a:cs typeface="Be Vietnam"/>
                        <a:sym typeface="Be Vietnam"/>
                      </a:endParaRPr>
                    </a:p>
                  </a:txBody>
                  <a:tcPr marT="91425" marB="91425" marR="91425" marL="91425" anchor="ctr"/>
                </a:tc>
                <a:tc>
                  <a:txBody>
                    <a:bodyPr/>
                    <a:lstStyle/>
                    <a:p>
                      <a:pPr indent="0" lvl="0" marL="0" rtl="0" algn="ctr">
                        <a:spcBef>
                          <a:spcPts val="0"/>
                        </a:spcBef>
                        <a:spcAft>
                          <a:spcPts val="0"/>
                        </a:spcAft>
                        <a:buNone/>
                      </a:pPr>
                      <a:r>
                        <a:rPr lang="en">
                          <a:latin typeface="Be Vietnam"/>
                          <a:ea typeface="Be Vietnam"/>
                          <a:cs typeface="Be Vietnam"/>
                          <a:sym typeface="Be Vietnam"/>
                        </a:rPr>
                        <a:t>Tên thành viên</a:t>
                      </a:r>
                      <a:endParaRPr>
                        <a:latin typeface="Be Vietnam"/>
                        <a:ea typeface="Be Vietnam"/>
                        <a:cs typeface="Be Vietnam"/>
                        <a:sym typeface="Be Vietnam"/>
                      </a:endParaRPr>
                    </a:p>
                  </a:txBody>
                  <a:tcPr marT="91425" marB="91425" marR="91425" marL="91425" anchor="ctr"/>
                </a:tc>
              </a:tr>
              <a:tr h="477850">
                <a:tc>
                  <a:txBody>
                    <a:bodyPr/>
                    <a:lstStyle/>
                    <a:p>
                      <a:pPr indent="0" lvl="0" marL="0" rtl="0" algn="ctr">
                        <a:spcBef>
                          <a:spcPts val="0"/>
                        </a:spcBef>
                        <a:spcAft>
                          <a:spcPts val="0"/>
                        </a:spcAft>
                        <a:buNone/>
                      </a:pPr>
                      <a:r>
                        <a:rPr lang="en" sz="1300">
                          <a:latin typeface="Be Vietnam"/>
                          <a:ea typeface="Be Vietnam"/>
                          <a:cs typeface="Be Vietnam"/>
                          <a:sym typeface="Be Vietnam"/>
                        </a:rPr>
                        <a:t>20215281</a:t>
                      </a:r>
                      <a:endParaRPr>
                        <a:latin typeface="Be Vietnam"/>
                        <a:ea typeface="Be Vietnam"/>
                        <a:cs typeface="Be Vietnam"/>
                        <a:sym typeface="Be Vietnam"/>
                      </a:endParaRPr>
                    </a:p>
                  </a:txBody>
                  <a:tcPr marT="91425" marB="91425" marR="91425" marL="91425" anchor="ctr"/>
                </a:tc>
                <a:tc>
                  <a:txBody>
                    <a:bodyPr/>
                    <a:lstStyle/>
                    <a:p>
                      <a:pPr indent="0" lvl="0" marL="0" rtl="0" algn="ctr">
                        <a:spcBef>
                          <a:spcPts val="0"/>
                        </a:spcBef>
                        <a:spcAft>
                          <a:spcPts val="0"/>
                        </a:spcAft>
                        <a:buNone/>
                      </a:pPr>
                      <a:r>
                        <a:rPr lang="en">
                          <a:latin typeface="Be Vietnam"/>
                          <a:ea typeface="Be Vietnam"/>
                          <a:cs typeface="Be Vietnam"/>
                          <a:sym typeface="Be Vietnam"/>
                        </a:rPr>
                        <a:t>Nguyễn Xuân Mạnh</a:t>
                      </a:r>
                      <a:endParaRPr sz="1500">
                        <a:latin typeface="Be Vietnam"/>
                        <a:ea typeface="Be Vietnam"/>
                        <a:cs typeface="Be Vietnam"/>
                        <a:sym typeface="Be Vietnam"/>
                      </a:endParaRPr>
                    </a:p>
                  </a:txBody>
                  <a:tcPr marT="91425" marB="91425" marR="91425" marL="91425" anchor="ctr"/>
                </a:tc>
              </a:tr>
              <a:tr h="477850">
                <a:tc>
                  <a:txBody>
                    <a:bodyPr/>
                    <a:lstStyle/>
                    <a:p>
                      <a:pPr indent="0" lvl="0" marL="0" rtl="0" algn="ctr">
                        <a:spcBef>
                          <a:spcPts val="0"/>
                        </a:spcBef>
                        <a:spcAft>
                          <a:spcPts val="0"/>
                        </a:spcAft>
                        <a:buNone/>
                      </a:pPr>
                      <a:r>
                        <a:rPr lang="en" sz="1300">
                          <a:latin typeface="Be Vietnam"/>
                          <a:ea typeface="Be Vietnam"/>
                          <a:cs typeface="Be Vietnam"/>
                          <a:sym typeface="Be Vietnam"/>
                        </a:rPr>
                        <a:t>20210096</a:t>
                      </a:r>
                      <a:r>
                        <a:rPr lang="en" sz="1300">
                          <a:latin typeface="Times New Roman"/>
                          <a:ea typeface="Times New Roman"/>
                          <a:cs typeface="Times New Roman"/>
                          <a:sym typeface="Times New Roman"/>
                        </a:rPr>
                        <a:t> </a:t>
                      </a:r>
                      <a:endParaRPr/>
                    </a:p>
                  </a:txBody>
                  <a:tcPr marT="91425" marB="91425" marR="91425" marL="91425" anchor="ctr"/>
                </a:tc>
                <a:tc>
                  <a:txBody>
                    <a:bodyPr/>
                    <a:lstStyle/>
                    <a:p>
                      <a:pPr indent="0" lvl="0" marL="0" rtl="0" algn="ctr">
                        <a:spcBef>
                          <a:spcPts val="0"/>
                        </a:spcBef>
                        <a:spcAft>
                          <a:spcPts val="0"/>
                        </a:spcAft>
                        <a:buNone/>
                      </a:pPr>
                      <a:r>
                        <a:rPr lang="en"/>
                        <a:t>Nguyễn Thanh Nhật Bảo</a:t>
                      </a:r>
                      <a:endParaRPr/>
                    </a:p>
                  </a:txBody>
                  <a:tcPr marT="91425" marB="91425" marR="91425" marL="91425" anchor="ctr"/>
                </a:tc>
              </a:tr>
              <a:tr h="477850">
                <a:tc>
                  <a:txBody>
                    <a:bodyPr/>
                    <a:lstStyle/>
                    <a:p>
                      <a:pPr indent="0" lvl="0" marL="0" rtl="0" algn="ctr">
                        <a:spcBef>
                          <a:spcPts val="0"/>
                        </a:spcBef>
                        <a:spcAft>
                          <a:spcPts val="0"/>
                        </a:spcAft>
                        <a:buNone/>
                      </a:pPr>
                      <a:r>
                        <a:rPr lang="en" sz="1300">
                          <a:latin typeface="Be Vietnam"/>
                          <a:ea typeface="Be Vietnam"/>
                          <a:cs typeface="Be Vietnam"/>
                          <a:sym typeface="Be Vietnam"/>
                        </a:rPr>
                        <a:t>20215278</a:t>
                      </a:r>
                      <a:endParaRPr>
                        <a:latin typeface="Be Vietnam"/>
                        <a:ea typeface="Be Vietnam"/>
                        <a:cs typeface="Be Vietnam"/>
                        <a:sym typeface="Be Vietnam"/>
                      </a:endParaRPr>
                    </a:p>
                  </a:txBody>
                  <a:tcPr marT="91425" marB="91425" marR="91425" marL="91425" anchor="ctr"/>
                </a:tc>
                <a:tc>
                  <a:txBody>
                    <a:bodyPr/>
                    <a:lstStyle/>
                    <a:p>
                      <a:pPr indent="0" lvl="0" marL="0" rtl="0" algn="ctr">
                        <a:spcBef>
                          <a:spcPts val="0"/>
                        </a:spcBef>
                        <a:spcAft>
                          <a:spcPts val="0"/>
                        </a:spcAft>
                        <a:buNone/>
                      </a:pPr>
                      <a:r>
                        <a:rPr lang="en"/>
                        <a:t>Đặng Trần Nam Khánh</a:t>
                      </a:r>
                      <a:endParaRPr/>
                    </a:p>
                  </a:txBody>
                  <a:tcPr marT="91425" marB="91425" marR="91425" marL="91425" anchor="ctr"/>
                </a:tc>
              </a:tr>
              <a:tr h="477850">
                <a:tc>
                  <a:txBody>
                    <a:bodyPr/>
                    <a:lstStyle/>
                    <a:p>
                      <a:pPr indent="0" lvl="0" marL="0" rtl="0" algn="ctr">
                        <a:spcBef>
                          <a:spcPts val="0"/>
                        </a:spcBef>
                        <a:spcAft>
                          <a:spcPts val="0"/>
                        </a:spcAft>
                        <a:buNone/>
                      </a:pPr>
                      <a:r>
                        <a:rPr lang="en" sz="1300">
                          <a:latin typeface="Be Vietnam"/>
                          <a:ea typeface="Be Vietnam"/>
                          <a:cs typeface="Be Vietnam"/>
                          <a:sym typeface="Be Vietnam"/>
                        </a:rPr>
                        <a:t>20215279</a:t>
                      </a:r>
                      <a:endParaRPr sz="1300">
                        <a:latin typeface="Be Vietnam"/>
                        <a:ea typeface="Be Vietnam"/>
                        <a:cs typeface="Be Vietnam"/>
                        <a:sym typeface="Be Vietnam"/>
                      </a:endParaRPr>
                    </a:p>
                  </a:txBody>
                  <a:tcPr marT="91425" marB="91425" marR="91425" marL="91425" anchor="ctr"/>
                </a:tc>
                <a:tc>
                  <a:txBody>
                    <a:bodyPr/>
                    <a:lstStyle/>
                    <a:p>
                      <a:pPr indent="0" lvl="0" marL="0" rtl="0" algn="ctr">
                        <a:spcBef>
                          <a:spcPts val="0"/>
                        </a:spcBef>
                        <a:spcAft>
                          <a:spcPts val="0"/>
                        </a:spcAft>
                        <a:buNone/>
                      </a:pPr>
                      <a:r>
                        <a:rPr lang="en"/>
                        <a:t>Lê Hoàng Long</a:t>
                      </a:r>
                      <a:endParaRPr/>
                    </a:p>
                  </a:txBody>
                  <a:tcPr marT="91425" marB="91425" marR="91425" marL="91425" anchor="ctr"/>
                </a:tc>
              </a:tr>
              <a:tr h="477850">
                <a:tc>
                  <a:txBody>
                    <a:bodyPr/>
                    <a:lstStyle/>
                    <a:p>
                      <a:pPr indent="0" lvl="0" marL="0" rtl="0" algn="ctr">
                        <a:spcBef>
                          <a:spcPts val="0"/>
                        </a:spcBef>
                        <a:spcAft>
                          <a:spcPts val="0"/>
                        </a:spcAft>
                        <a:buNone/>
                      </a:pPr>
                      <a:r>
                        <a:rPr lang="en" sz="1300">
                          <a:latin typeface="Be Vietnam"/>
                          <a:ea typeface="Be Vietnam"/>
                          <a:cs typeface="Be Vietnam"/>
                          <a:sym typeface="Be Vietnam"/>
                        </a:rPr>
                        <a:t>20215284</a:t>
                      </a:r>
                      <a:endParaRPr>
                        <a:latin typeface="Be Vietnam"/>
                        <a:ea typeface="Be Vietnam"/>
                        <a:cs typeface="Be Vietnam"/>
                        <a:sym typeface="Be Vietnam"/>
                      </a:endParaRPr>
                    </a:p>
                  </a:txBody>
                  <a:tcPr marT="91425" marB="91425" marR="91425" marL="91425" anchor="ctr"/>
                </a:tc>
                <a:tc>
                  <a:txBody>
                    <a:bodyPr/>
                    <a:lstStyle/>
                    <a:p>
                      <a:pPr indent="0" lvl="0" marL="0" rtl="0" algn="ctr">
                        <a:spcBef>
                          <a:spcPts val="0"/>
                        </a:spcBef>
                        <a:spcAft>
                          <a:spcPts val="0"/>
                        </a:spcAft>
                        <a:buNone/>
                      </a:pPr>
                      <a:r>
                        <a:rPr lang="en"/>
                        <a:t>Trần Nhật Minh</a:t>
                      </a:r>
                      <a:endParaRPr/>
                    </a:p>
                  </a:txBody>
                  <a:tcPr marT="91425" marB="91425" marR="91425" marL="91425" anchor="ctr"/>
                </a:tc>
              </a:tr>
            </a:tbl>
          </a:graphicData>
        </a:graphic>
      </p:graphicFrame>
      <p:sp>
        <p:nvSpPr>
          <p:cNvPr id="181" name="Google Shape;181;p19"/>
          <p:cNvSpPr txBox="1"/>
          <p:nvPr/>
        </p:nvSpPr>
        <p:spPr>
          <a:xfrm>
            <a:off x="952500" y="552475"/>
            <a:ext cx="55056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e Vietnam"/>
                <a:ea typeface="Be Vietnam"/>
                <a:cs typeface="Be Vietnam"/>
                <a:sym typeface="Be Vietnam"/>
              </a:rPr>
              <a:t>Sinh viên thực hiện:</a:t>
            </a:r>
            <a:endParaRPr b="1" sz="2000">
              <a:solidFill>
                <a:schemeClr val="dk1"/>
              </a:solidFill>
              <a:latin typeface="Be Vietnam"/>
              <a:ea typeface="Be Vietnam"/>
              <a:cs typeface="Be Vietnam"/>
              <a:sym typeface="Be Vietna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7"/>
          <p:cNvSpPr txBox="1"/>
          <p:nvPr/>
        </p:nvSpPr>
        <p:spPr>
          <a:xfrm>
            <a:off x="755100" y="2265300"/>
            <a:ext cx="76338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Alpha-Beta Search </a:t>
            </a:r>
            <a:endParaRPr b="1" sz="3000">
              <a:solidFill>
                <a:schemeClr val="dk1"/>
              </a:solidFill>
              <a:latin typeface="Be Vietnam"/>
              <a:ea typeface="Be Vietnam"/>
              <a:cs typeface="Be Vietnam"/>
              <a:sym typeface="Be Vietnam"/>
            </a:endParaRPr>
          </a:p>
        </p:txBody>
      </p:sp>
      <p:grpSp>
        <p:nvGrpSpPr>
          <p:cNvPr id="611" name="Google Shape;611;p37"/>
          <p:cNvGrpSpPr/>
          <p:nvPr/>
        </p:nvGrpSpPr>
        <p:grpSpPr>
          <a:xfrm>
            <a:off x="-12" y="3767848"/>
            <a:ext cx="1732082" cy="1375649"/>
            <a:chOff x="2735825" y="2251925"/>
            <a:chExt cx="1386775" cy="1101400"/>
          </a:xfrm>
        </p:grpSpPr>
        <p:sp>
          <p:nvSpPr>
            <p:cNvPr id="612" name="Google Shape;612;p37"/>
            <p:cNvSpPr/>
            <p:nvPr/>
          </p:nvSpPr>
          <p:spPr>
            <a:xfrm>
              <a:off x="3436875" y="2721175"/>
              <a:ext cx="551875" cy="126275"/>
            </a:xfrm>
            <a:custGeom>
              <a:rect b="b" l="l" r="r" t="t"/>
              <a:pathLst>
                <a:path extrusionOk="0" h="5051" w="22075">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3947100" y="2742375"/>
              <a:ext cx="52375" cy="73975"/>
            </a:xfrm>
            <a:custGeom>
              <a:rect b="b" l="l" r="r" t="t"/>
              <a:pathLst>
                <a:path extrusionOk="0" h="2959" w="2095">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3970975" y="2715625"/>
              <a:ext cx="74850" cy="101600"/>
            </a:xfrm>
            <a:custGeom>
              <a:rect b="b" l="l" r="r" t="t"/>
              <a:pathLst>
                <a:path extrusionOk="0" h="4064" w="2994">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4005200" y="2715300"/>
              <a:ext cx="56175" cy="99575"/>
            </a:xfrm>
            <a:custGeom>
              <a:rect b="b" l="l" r="r" t="t"/>
              <a:pathLst>
                <a:path extrusionOk="0" h="3983" w="2247">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4023650" y="2726700"/>
              <a:ext cx="35825" cy="74900"/>
            </a:xfrm>
            <a:custGeom>
              <a:rect b="b" l="l" r="r" t="t"/>
              <a:pathLst>
                <a:path extrusionOk="0" h="2996" w="1433">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4016475" y="2729575"/>
              <a:ext cx="31300" cy="71525"/>
            </a:xfrm>
            <a:custGeom>
              <a:rect b="b" l="l" r="r" t="t"/>
              <a:pathLst>
                <a:path extrusionOk="0" h="2861" w="1252">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4013800" y="2729575"/>
              <a:ext cx="79075" cy="45050"/>
            </a:xfrm>
            <a:custGeom>
              <a:rect b="b" l="l" r="r" t="t"/>
              <a:pathLst>
                <a:path extrusionOk="0" h="1802" w="3163">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4020675" y="2764550"/>
              <a:ext cx="69400" cy="51875"/>
            </a:xfrm>
            <a:custGeom>
              <a:rect b="b" l="l" r="r" t="t"/>
              <a:pathLst>
                <a:path extrusionOk="0" h="2075" w="2776">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4011775" y="2704125"/>
              <a:ext cx="110825" cy="46250"/>
            </a:xfrm>
            <a:custGeom>
              <a:rect b="b" l="l" r="r" t="t"/>
              <a:pathLst>
                <a:path extrusionOk="0" h="1850" w="4433">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3895525" y="2770275"/>
              <a:ext cx="27175" cy="53525"/>
            </a:xfrm>
            <a:custGeom>
              <a:rect b="b" l="l" r="r" t="t"/>
              <a:pathLst>
                <a:path extrusionOk="0" h="2141" w="1087">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3826150" y="2784150"/>
              <a:ext cx="20525" cy="54400"/>
            </a:xfrm>
            <a:custGeom>
              <a:rect b="b" l="l" r="r" t="t"/>
              <a:pathLst>
                <a:path extrusionOk="0" h="2176" w="821">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3753975" y="2792475"/>
              <a:ext cx="23575" cy="53975"/>
            </a:xfrm>
            <a:custGeom>
              <a:rect b="b" l="l" r="r" t="t"/>
              <a:pathLst>
                <a:path extrusionOk="0" h="2159" w="943">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3671875" y="2793425"/>
              <a:ext cx="20900" cy="53250"/>
            </a:xfrm>
            <a:custGeom>
              <a:rect b="b" l="l" r="r" t="t"/>
              <a:pathLst>
                <a:path extrusionOk="0" h="2130" w="836">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3609375" y="2785650"/>
              <a:ext cx="21900" cy="53750"/>
            </a:xfrm>
            <a:custGeom>
              <a:rect b="b" l="l" r="r" t="t"/>
              <a:pathLst>
                <a:path extrusionOk="0" h="2150" w="876">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3553050" y="2772750"/>
              <a:ext cx="27150" cy="53075"/>
            </a:xfrm>
            <a:custGeom>
              <a:rect b="b" l="l" r="r" t="t"/>
              <a:pathLst>
                <a:path extrusionOk="0" h="2123" w="1086">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3554300" y="2790225"/>
              <a:ext cx="406950" cy="57225"/>
            </a:xfrm>
            <a:custGeom>
              <a:rect b="b" l="l" r="r" t="t"/>
              <a:pathLst>
                <a:path extrusionOk="0" h="2289" w="16278">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314875" y="2660500"/>
              <a:ext cx="279600" cy="551750"/>
            </a:xfrm>
            <a:custGeom>
              <a:rect b="b" l="l" r="r" t="t"/>
              <a:pathLst>
                <a:path extrusionOk="0" h="22070" w="11184">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3314875" y="2660500"/>
              <a:ext cx="279600" cy="551750"/>
            </a:xfrm>
            <a:custGeom>
              <a:rect b="b" l="l" r="r" t="t"/>
              <a:pathLst>
                <a:path extrusionOk="0" h="22070" w="11184">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2735825" y="2782850"/>
              <a:ext cx="384850" cy="382025"/>
            </a:xfrm>
            <a:custGeom>
              <a:rect b="b" l="l" r="r" t="t"/>
              <a:pathLst>
                <a:path extrusionOk="0" h="15281" w="15394">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3017125" y="3079575"/>
              <a:ext cx="27725" cy="50200"/>
            </a:xfrm>
            <a:custGeom>
              <a:rect b="b" l="l" r="r" t="t"/>
              <a:pathLst>
                <a:path extrusionOk="0" h="2008" w="1109">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2948925" y="3104650"/>
              <a:ext cx="33875" cy="48725"/>
            </a:xfrm>
            <a:custGeom>
              <a:rect b="b" l="l" r="r" t="t"/>
              <a:pathLst>
                <a:path extrusionOk="0" h="1949" w="1355">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2868250" y="3115525"/>
              <a:ext cx="19750" cy="49325"/>
            </a:xfrm>
            <a:custGeom>
              <a:rect b="b" l="l" r="r" t="t"/>
              <a:pathLst>
                <a:path extrusionOk="0" h="1973" w="79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2786950" y="3088250"/>
              <a:ext cx="39000" cy="48625"/>
            </a:xfrm>
            <a:custGeom>
              <a:rect b="b" l="l" r="r" t="t"/>
              <a:pathLst>
                <a:path extrusionOk="0" h="1945" w="156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2745750" y="3033225"/>
              <a:ext cx="47775" cy="33325"/>
            </a:xfrm>
            <a:custGeom>
              <a:rect b="b" l="l" r="r" t="t"/>
              <a:pathLst>
                <a:path extrusionOk="0" h="1333" w="1911">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2736900" y="2955825"/>
              <a:ext cx="50150" cy="17450"/>
            </a:xfrm>
            <a:custGeom>
              <a:rect b="b" l="l" r="r" t="t"/>
              <a:pathLst>
                <a:path extrusionOk="0" h="698" w="2006">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2772900" y="2869025"/>
              <a:ext cx="51800" cy="33125"/>
            </a:xfrm>
            <a:custGeom>
              <a:rect b="b" l="l" r="r" t="t"/>
              <a:pathLst>
                <a:path extrusionOk="0" h="1325" w="2072">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2839325" y="2819275"/>
              <a:ext cx="38600" cy="45025"/>
            </a:xfrm>
            <a:custGeom>
              <a:rect b="b" l="l" r="r" t="t"/>
              <a:pathLst>
                <a:path extrusionOk="0" h="1801" w="1544">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2920500" y="2789525"/>
              <a:ext cx="29300" cy="49500"/>
            </a:xfrm>
            <a:custGeom>
              <a:rect b="b" l="l" r="r" t="t"/>
              <a:pathLst>
                <a:path extrusionOk="0" h="1980" w="1172">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3067125" y="3030950"/>
              <a:ext cx="62450" cy="74525"/>
            </a:xfrm>
            <a:custGeom>
              <a:rect b="b" l="l" r="r" t="t"/>
              <a:pathLst>
                <a:path extrusionOk="0" h="2981" w="2498">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3088500" y="2995375"/>
              <a:ext cx="87375" cy="98250"/>
            </a:xfrm>
            <a:custGeom>
              <a:rect b="b" l="l" r="r" t="t"/>
              <a:pathLst>
                <a:path extrusionOk="0" h="3930" w="3495">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3116700" y="2994000"/>
              <a:ext cx="69100" cy="92075"/>
            </a:xfrm>
            <a:custGeom>
              <a:rect b="b" l="l" r="r" t="t"/>
              <a:pathLst>
                <a:path extrusionOk="0" h="3683" w="2764">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3133025" y="3003575"/>
              <a:ext cx="49075" cy="69275"/>
            </a:xfrm>
            <a:custGeom>
              <a:rect b="b" l="l" r="r" t="t"/>
              <a:pathLst>
                <a:path extrusionOk="0" h="2771" w="1963">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3129000" y="3008175"/>
              <a:ext cx="42225" cy="64650"/>
            </a:xfrm>
            <a:custGeom>
              <a:rect b="b" l="l" r="r" t="t"/>
              <a:pathLst>
                <a:path extrusionOk="0" h="2586" w="1689">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3127225" y="2999175"/>
              <a:ext cx="80800" cy="41325"/>
            </a:xfrm>
            <a:custGeom>
              <a:rect b="b" l="l" r="r" t="t"/>
              <a:pathLst>
                <a:path extrusionOk="0" h="1653" w="3232">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3119875" y="2973800"/>
              <a:ext cx="80650" cy="45950"/>
            </a:xfrm>
            <a:custGeom>
              <a:rect b="b" l="l" r="r" t="t"/>
              <a:pathLst>
                <a:path extrusionOk="0" h="1838" w="3226">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3139725" y="3034050"/>
              <a:ext cx="73200" cy="45725"/>
            </a:xfrm>
            <a:custGeom>
              <a:rect b="b" l="l" r="r" t="t"/>
              <a:pathLst>
                <a:path extrusionOk="0" h="1829" w="2928">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2735825" y="2782850"/>
              <a:ext cx="356075" cy="382025"/>
            </a:xfrm>
            <a:custGeom>
              <a:rect b="b" l="l" r="r" t="t"/>
              <a:pathLst>
                <a:path extrusionOk="0" h="15281" w="14243">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38"/>
          <p:cNvSpPr txBox="1"/>
          <p:nvPr/>
        </p:nvSpPr>
        <p:spPr>
          <a:xfrm>
            <a:off x="758600" y="530625"/>
            <a:ext cx="76338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Alpha-Beta Search </a:t>
            </a:r>
            <a:endParaRPr b="1" sz="3000">
              <a:solidFill>
                <a:schemeClr val="dk1"/>
              </a:solidFill>
              <a:latin typeface="Be Vietnam"/>
              <a:ea typeface="Be Vietnam"/>
              <a:cs typeface="Be Vietnam"/>
              <a:sym typeface="Be Vietnam"/>
            </a:endParaRPr>
          </a:p>
        </p:txBody>
      </p:sp>
      <p:sp>
        <p:nvSpPr>
          <p:cNvPr id="700" name="Google Shape;700;p38"/>
          <p:cNvSpPr txBox="1"/>
          <p:nvPr/>
        </p:nvSpPr>
        <p:spPr>
          <a:xfrm>
            <a:off x="816075" y="1296875"/>
            <a:ext cx="6867600" cy="304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Alpha-beta search </a:t>
            </a:r>
            <a:r>
              <a:rPr lang="en">
                <a:solidFill>
                  <a:schemeClr val="dk1"/>
                </a:solidFill>
                <a:latin typeface="Be Vietnam"/>
                <a:ea typeface="Be Vietnam"/>
                <a:cs typeface="Be Vietnam"/>
                <a:sym typeface="Be Vietnam"/>
              </a:rPr>
              <a:t>là một </a:t>
            </a:r>
            <a:r>
              <a:rPr b="1" lang="en">
                <a:solidFill>
                  <a:schemeClr val="dk1"/>
                </a:solidFill>
                <a:latin typeface="Be Vietnam"/>
                <a:ea typeface="Be Vietnam"/>
                <a:cs typeface="Be Vietnam"/>
                <a:sym typeface="Be Vietnam"/>
              </a:rPr>
              <a:t>cải tiến của thuật toán minimax</a:t>
            </a:r>
            <a:r>
              <a:rPr lang="en">
                <a:solidFill>
                  <a:schemeClr val="dk1"/>
                </a:solidFill>
                <a:latin typeface="Be Vietnam"/>
                <a:ea typeface="Be Vietnam"/>
                <a:cs typeface="Be Vietnam"/>
                <a:sym typeface="Be Vietnam"/>
              </a:rPr>
              <a:t>, được sử dụng rộng rãi trong các trò chơi đối kháng như cờ vua và cờ tướng.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Thuật toán này giúp </a:t>
            </a:r>
            <a:r>
              <a:rPr b="1" lang="en">
                <a:solidFill>
                  <a:schemeClr val="dk1"/>
                </a:solidFill>
                <a:latin typeface="Be Vietnam"/>
                <a:ea typeface="Be Vietnam"/>
                <a:cs typeface="Be Vietnam"/>
                <a:sym typeface="Be Vietnam"/>
              </a:rPr>
              <a:t>cắt tỉa các nhánh không cần thiết</a:t>
            </a:r>
            <a:r>
              <a:rPr lang="en">
                <a:solidFill>
                  <a:schemeClr val="dk1"/>
                </a:solidFill>
                <a:latin typeface="Be Vietnam"/>
                <a:ea typeface="Be Vietnam"/>
                <a:cs typeface="Be Vietnam"/>
                <a:sym typeface="Be Vietnam"/>
              </a:rPr>
              <a:t> trong cây tìm kiếm, qua đó giảm thiểu số lượng nước đi cần phải đánh giá.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Alpha-beta search hoạt động bằng cách </a:t>
            </a:r>
            <a:r>
              <a:rPr b="1" lang="en">
                <a:solidFill>
                  <a:schemeClr val="dk1"/>
                </a:solidFill>
                <a:latin typeface="Be Vietnam"/>
                <a:ea typeface="Be Vietnam"/>
                <a:cs typeface="Be Vietnam"/>
                <a:sym typeface="Be Vietnam"/>
              </a:rPr>
              <a:t>duy trì hai giá trị alpha và beta</a:t>
            </a:r>
            <a:r>
              <a:rPr lang="en">
                <a:solidFill>
                  <a:schemeClr val="dk1"/>
                </a:solidFill>
                <a:latin typeface="Be Vietnam"/>
                <a:ea typeface="Be Vietnam"/>
                <a:cs typeface="Be Vietnam"/>
                <a:sym typeface="Be Vietnam"/>
              </a:rPr>
              <a:t> để theo dõi giới hạn trên và giới hạn dưới của giá trị mong đợi, từ đó loại bỏ các nước đi không khả thi. Điều này</a:t>
            </a:r>
            <a:r>
              <a:rPr b="1" lang="en">
                <a:solidFill>
                  <a:schemeClr val="dk1"/>
                </a:solidFill>
                <a:latin typeface="Be Vietnam"/>
                <a:ea typeface="Be Vietnam"/>
                <a:cs typeface="Be Vietnam"/>
                <a:sym typeface="Be Vietnam"/>
              </a:rPr>
              <a:t> giúp tăng tốc độ tìm kiếm và cải thiện hiệu suất</a:t>
            </a:r>
            <a:r>
              <a:rPr lang="en">
                <a:solidFill>
                  <a:schemeClr val="dk1"/>
                </a:solidFill>
                <a:latin typeface="Be Vietnam"/>
                <a:ea typeface="Be Vietnam"/>
                <a:cs typeface="Be Vietnam"/>
                <a:sym typeface="Be Vietnam"/>
              </a:rPr>
              <a:t> của bot trong việc đưa ra quyết định. </a:t>
            </a:r>
            <a:endParaRPr>
              <a:solidFill>
                <a:schemeClr val="dk1"/>
              </a:solidFill>
              <a:latin typeface="Be Vietnam"/>
              <a:ea typeface="Be Vietnam"/>
              <a:cs typeface="Be Vietnam"/>
              <a:sym typeface="Be Vietna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39"/>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Alpha-Beta Search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p:txBody>
      </p:sp>
      <p:sp>
        <p:nvSpPr>
          <p:cNvPr id="706" name="Google Shape;706;p39"/>
          <p:cNvSpPr txBox="1"/>
          <p:nvPr/>
        </p:nvSpPr>
        <p:spPr>
          <a:xfrm>
            <a:off x="816075" y="1296875"/>
            <a:ext cx="37557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Bước 1: </a:t>
            </a:r>
            <a:r>
              <a:rPr lang="en">
                <a:solidFill>
                  <a:schemeClr val="dk1"/>
                </a:solidFill>
                <a:latin typeface="Be Vietnam"/>
                <a:ea typeface="Be Vietnam"/>
                <a:cs typeface="Be Vietnam"/>
                <a:sym typeface="Be Vietnam"/>
              </a:rPr>
              <a:t> Ở bước đầu tiên, người chơi Max sẽ bắt đầu di chuyển đầu tiên từ nút A nơi α = -∞ và β = + ∞, những giá trị alpha và beta này được truyền lại cho nút B nơi lại α = -∞ và β = + ∞ và Nút B chuyển cùng một giá trị cho nút con D của nó.</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Alpha-Beta Pruning" id="707" name="Google Shape;707;p39"/>
          <p:cNvPicPr preferRelativeResize="0"/>
          <p:nvPr/>
        </p:nvPicPr>
        <p:blipFill>
          <a:blip r:embed="rId3">
            <a:alphaModFix/>
          </a:blip>
          <a:stretch>
            <a:fillRect/>
          </a:stretch>
        </p:blipFill>
        <p:spPr>
          <a:xfrm>
            <a:off x="5135300" y="1378850"/>
            <a:ext cx="3550125" cy="303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0"/>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Alpha-Beta Search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p:txBody>
      </p:sp>
      <p:sp>
        <p:nvSpPr>
          <p:cNvPr id="713" name="Google Shape;713;p40"/>
          <p:cNvSpPr txBox="1"/>
          <p:nvPr/>
        </p:nvSpPr>
        <p:spPr>
          <a:xfrm>
            <a:off x="816075" y="1296875"/>
            <a:ext cx="3888900" cy="3533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Be Vietnam"/>
              <a:buChar char="●"/>
            </a:pPr>
            <a:r>
              <a:rPr b="1" lang="en" sz="1300">
                <a:solidFill>
                  <a:schemeClr val="dk1"/>
                </a:solidFill>
                <a:latin typeface="Be Vietnam"/>
                <a:ea typeface="Be Vietnam"/>
                <a:cs typeface="Be Vietnam"/>
                <a:sym typeface="Be Vietnam"/>
              </a:rPr>
              <a:t>Bước 2: </a:t>
            </a:r>
            <a:r>
              <a:rPr lang="en" sz="1300">
                <a:solidFill>
                  <a:schemeClr val="dk1"/>
                </a:solidFill>
                <a:latin typeface="Be Vietnam"/>
                <a:ea typeface="Be Vietnam"/>
                <a:cs typeface="Be Vietnam"/>
                <a:sym typeface="Be Vietnam"/>
              </a:rPr>
              <a:t>Tại nút D, giá trị của α sẽ được tính theo lượt của nó cho Max. Giá trị của α được so sánh với đầu tiên là 2 và sau đó là 3, và max (2, 3) = 3 sẽ là giá trị của α tại nút D và giá trị của nút cũng sẽ là 3. </a:t>
            </a:r>
            <a:endParaRPr sz="13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sz="1300">
              <a:solidFill>
                <a:schemeClr val="dk1"/>
              </a:solidFill>
              <a:latin typeface="Be Vietnam"/>
              <a:ea typeface="Be Vietnam"/>
              <a:cs typeface="Be Vietnam"/>
              <a:sym typeface="Be Vietnam"/>
            </a:endParaRPr>
          </a:p>
          <a:p>
            <a:pPr indent="-311150" lvl="0" marL="457200" rtl="0" algn="l">
              <a:spcBef>
                <a:spcPts val="0"/>
              </a:spcBef>
              <a:spcAft>
                <a:spcPts val="0"/>
              </a:spcAft>
              <a:buClr>
                <a:schemeClr val="dk1"/>
              </a:buClr>
              <a:buSzPts val="1300"/>
              <a:buFont typeface="Be Vietnam"/>
              <a:buChar char="●"/>
            </a:pPr>
            <a:r>
              <a:rPr b="1" lang="en" sz="1300">
                <a:solidFill>
                  <a:schemeClr val="dk1"/>
                </a:solidFill>
                <a:latin typeface="Be Vietnam"/>
                <a:ea typeface="Be Vietnam"/>
                <a:cs typeface="Be Vietnam"/>
                <a:sym typeface="Be Vietnam"/>
              </a:rPr>
              <a:t>Bước 3:</a:t>
            </a:r>
            <a:r>
              <a:rPr lang="en" sz="1300">
                <a:solidFill>
                  <a:schemeClr val="dk1"/>
                </a:solidFill>
                <a:latin typeface="Be Vietnam"/>
                <a:ea typeface="Be Vietnam"/>
                <a:cs typeface="Be Vietnam"/>
                <a:sym typeface="Be Vietnam"/>
              </a:rPr>
              <a:t> Bây giờ thuật toán quay ngược lại nút B, trong đó giá trị của β sẽ thay đổi vì đây là lượt của Min, Bây giờ </a:t>
            </a:r>
            <a:endParaRPr sz="1300">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300">
                <a:solidFill>
                  <a:schemeClr val="dk1"/>
                </a:solidFill>
                <a:latin typeface="Be Vietnam"/>
                <a:ea typeface="Be Vietnam"/>
                <a:cs typeface="Be Vietnam"/>
                <a:sym typeface="Be Vietnam"/>
              </a:rPr>
              <a:t>β = + ∞, sẽ so sánh với giá trị của các nút tiếp theo có sẵn, tức là min (∞, 3) = 3, do đó tại nút B bây giờ α = -∞ và β = 3. </a:t>
            </a:r>
            <a:endParaRPr sz="13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300">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000">
                <a:solidFill>
                  <a:schemeClr val="dk1"/>
                </a:solidFill>
                <a:latin typeface="Be Vietnam"/>
                <a:ea typeface="Be Vietnam"/>
                <a:cs typeface="Be Vietnam"/>
                <a:sym typeface="Be Vietnam"/>
              </a:rPr>
              <a:t>Trong bước tiếp theo, thuật toán duyệt qua nút kế tiếp tiếp theo của nút B là nút E, và các giá trị của </a:t>
            </a:r>
            <a:endParaRPr sz="1000">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000">
                <a:solidFill>
                  <a:schemeClr val="dk1"/>
                </a:solidFill>
                <a:latin typeface="Be Vietnam"/>
                <a:ea typeface="Be Vietnam"/>
                <a:cs typeface="Be Vietnam"/>
                <a:sym typeface="Be Vietnam"/>
              </a:rPr>
              <a:t>α = -∞ và β = 3 cũng sẽ được chuyển. </a:t>
            </a:r>
            <a:endParaRPr sz="10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Alpha-Beta Pruning" id="714" name="Google Shape;714;p40"/>
          <p:cNvPicPr preferRelativeResize="0"/>
          <p:nvPr/>
        </p:nvPicPr>
        <p:blipFill>
          <a:blip r:embed="rId3">
            <a:alphaModFix/>
          </a:blip>
          <a:stretch>
            <a:fillRect/>
          </a:stretch>
        </p:blipFill>
        <p:spPr>
          <a:xfrm>
            <a:off x="4923375" y="1296877"/>
            <a:ext cx="3755699" cy="33556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1"/>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Alpha-Beta Search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p:txBody>
      </p:sp>
      <p:sp>
        <p:nvSpPr>
          <p:cNvPr id="720" name="Google Shape;720;p41"/>
          <p:cNvSpPr txBox="1"/>
          <p:nvPr/>
        </p:nvSpPr>
        <p:spPr>
          <a:xfrm>
            <a:off x="816075" y="1296875"/>
            <a:ext cx="37557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Bước 4: </a:t>
            </a:r>
            <a:r>
              <a:rPr lang="en">
                <a:solidFill>
                  <a:schemeClr val="dk1"/>
                </a:solidFill>
                <a:latin typeface="Be Vietnam"/>
                <a:ea typeface="Be Vietnam"/>
                <a:cs typeface="Be Vietnam"/>
                <a:sym typeface="Be Vietnam"/>
              </a:rPr>
              <a:t>Tại nút E, Max sẽ đến lượt, và giá trị của alpha sẽ thay đổi. Giá trị hiện tại của alpha sẽ được so sánh với 5, vì vậy max (-∞, 5) = 5, do đó tại nút E α = 5 và β = 3, trong đó α&gt; = β, vì vậy nhánh bên phải của E sẽ bị lược bỏ, và thuật toán sẽ không đi qua nó, và giá trị tại nút E sẽ là 5.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Alpha-Beta Pruning" id="721" name="Google Shape;721;p41"/>
          <p:cNvPicPr preferRelativeResize="0"/>
          <p:nvPr/>
        </p:nvPicPr>
        <p:blipFill>
          <a:blip r:embed="rId3">
            <a:alphaModFix/>
          </a:blip>
          <a:stretch>
            <a:fillRect/>
          </a:stretch>
        </p:blipFill>
        <p:spPr>
          <a:xfrm>
            <a:off x="4929750" y="1296875"/>
            <a:ext cx="3755700" cy="3357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2"/>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Alpha-Beta Search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p:txBody>
      </p:sp>
      <p:sp>
        <p:nvSpPr>
          <p:cNvPr id="727" name="Google Shape;727;p42"/>
          <p:cNvSpPr txBox="1"/>
          <p:nvPr/>
        </p:nvSpPr>
        <p:spPr>
          <a:xfrm>
            <a:off x="816075" y="1296875"/>
            <a:ext cx="3919500" cy="3533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Be Vietnam"/>
              <a:buChar char="●"/>
            </a:pPr>
            <a:r>
              <a:rPr b="1" lang="en" sz="1300">
                <a:solidFill>
                  <a:schemeClr val="dk1"/>
                </a:solidFill>
                <a:latin typeface="Be Vietnam"/>
                <a:ea typeface="Be Vietnam"/>
                <a:cs typeface="Be Vietnam"/>
                <a:sym typeface="Be Vietnam"/>
              </a:rPr>
              <a:t>Bước 5:</a:t>
            </a:r>
            <a:r>
              <a:rPr lang="en" sz="1300">
                <a:solidFill>
                  <a:schemeClr val="dk1"/>
                </a:solidFill>
                <a:latin typeface="Be Vietnam"/>
                <a:ea typeface="Be Vietnam"/>
                <a:cs typeface="Be Vietnam"/>
                <a:sym typeface="Be Vietnam"/>
              </a:rPr>
              <a:t> Ở bước tiếp theo, thuật toán lại chiếu ngược cây, từ nút B đến nút A. Tại nút A, giá trị của alpha sẽ được thay đổi giá trị lớn nhất có sẵn là 3 như </a:t>
            </a:r>
            <a:endParaRPr sz="1300">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sz="1300">
                <a:solidFill>
                  <a:schemeClr val="dk1"/>
                </a:solidFill>
                <a:latin typeface="Be Vietnam"/>
                <a:ea typeface="Be Vietnam"/>
                <a:cs typeface="Be Vietnam"/>
                <a:sym typeface="Be Vietnam"/>
              </a:rPr>
              <a:t>max (-∞, 3) = 3 và β = + ∞, hai giá trị này bây giờ được chuyển đến người kế nhiệm bên phải của A là Nút C. Tại nút C, α = 3 và β = + ∞, và các giá trị tương tự sẽ được chuyển cho nút F. </a:t>
            </a:r>
            <a:endParaRPr sz="13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sz="1300">
              <a:solidFill>
                <a:schemeClr val="dk1"/>
              </a:solidFill>
              <a:latin typeface="Be Vietnam"/>
              <a:ea typeface="Be Vietnam"/>
              <a:cs typeface="Be Vietnam"/>
              <a:sym typeface="Be Vietnam"/>
            </a:endParaRPr>
          </a:p>
          <a:p>
            <a:pPr indent="-311150" lvl="0" marL="457200" rtl="0" algn="l">
              <a:spcBef>
                <a:spcPts val="0"/>
              </a:spcBef>
              <a:spcAft>
                <a:spcPts val="0"/>
              </a:spcAft>
              <a:buClr>
                <a:schemeClr val="dk1"/>
              </a:buClr>
              <a:buSzPts val="1300"/>
              <a:buFont typeface="Be Vietnam"/>
              <a:buChar char="●"/>
            </a:pPr>
            <a:r>
              <a:rPr b="1" lang="en" sz="1300">
                <a:solidFill>
                  <a:schemeClr val="dk1"/>
                </a:solidFill>
                <a:latin typeface="Be Vietnam"/>
                <a:ea typeface="Be Vietnam"/>
                <a:cs typeface="Be Vietnam"/>
                <a:sym typeface="Be Vietnam"/>
              </a:rPr>
              <a:t>Bước 6:</a:t>
            </a:r>
            <a:r>
              <a:rPr lang="en" sz="1300">
                <a:solidFill>
                  <a:schemeClr val="dk1"/>
                </a:solidFill>
                <a:latin typeface="Be Vietnam"/>
                <a:ea typeface="Be Vietnam"/>
                <a:cs typeface="Be Vietnam"/>
                <a:sym typeface="Be Vietnam"/>
              </a:rPr>
              <a:t> Tại nút F, một lần nữa giá trị của α sẽ được so sánh với nút con bên trái là 0 và max (3,0) = 3, sau đó so sánh với nút con bên phải là 1 và max (3,1) = 3 vẫn còn α vẫn là 3, nhưng giá trị nút của F sẽ trở thành 1. </a:t>
            </a:r>
            <a:endParaRPr sz="13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Alpha-Beta Pruning" id="728" name="Google Shape;728;p42"/>
          <p:cNvPicPr preferRelativeResize="0"/>
          <p:nvPr/>
        </p:nvPicPr>
        <p:blipFill>
          <a:blip r:embed="rId3">
            <a:alphaModFix/>
          </a:blip>
          <a:stretch>
            <a:fillRect/>
          </a:stretch>
        </p:blipFill>
        <p:spPr>
          <a:xfrm>
            <a:off x="4926075" y="1337875"/>
            <a:ext cx="3755700" cy="33575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3"/>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Alpha-Beta Search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p:txBody>
      </p:sp>
      <p:sp>
        <p:nvSpPr>
          <p:cNvPr id="734" name="Google Shape;734;p43"/>
          <p:cNvSpPr txBox="1"/>
          <p:nvPr/>
        </p:nvSpPr>
        <p:spPr>
          <a:xfrm>
            <a:off x="816075" y="1296875"/>
            <a:ext cx="37557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Bước 7: </a:t>
            </a:r>
            <a:r>
              <a:rPr lang="en">
                <a:solidFill>
                  <a:schemeClr val="dk1"/>
                </a:solidFill>
                <a:latin typeface="Be Vietnam"/>
                <a:ea typeface="Be Vietnam"/>
                <a:cs typeface="Be Vietnam"/>
                <a:sym typeface="Be Vietnam"/>
              </a:rPr>
              <a:t>Nút F trả về giá trị nút 1 cho nút C, tại C α = 3 và β = + ∞, ở đây giá trị beta sẽ được thay đổi, nó sẽ so sánh với 1 nên min (∞, 1) = 1. Bây giờ tại C, α = 3 và β = 1, và một lần nữa nó thỏa mãn điều kiện α&gt; = β, vì vậy con tiếp theo của C là G sẽ bị lược bớt, và thuật toán sẽ không tính toàn bộ cây con G.</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Alpha-Beta Pruning" id="735" name="Google Shape;735;p43"/>
          <p:cNvPicPr preferRelativeResize="0"/>
          <p:nvPr/>
        </p:nvPicPr>
        <p:blipFill>
          <a:blip r:embed="rId3">
            <a:alphaModFix/>
          </a:blip>
          <a:stretch>
            <a:fillRect/>
          </a:stretch>
        </p:blipFill>
        <p:spPr>
          <a:xfrm>
            <a:off x="4929725" y="1296875"/>
            <a:ext cx="3755700" cy="33575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4"/>
          <p:cNvSpPr txBox="1"/>
          <p:nvPr/>
        </p:nvSpPr>
        <p:spPr>
          <a:xfrm>
            <a:off x="758600" y="530625"/>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Alpha-Beta Search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p:txBody>
      </p:sp>
      <p:sp>
        <p:nvSpPr>
          <p:cNvPr id="741" name="Google Shape;741;p44"/>
          <p:cNvSpPr txBox="1"/>
          <p:nvPr/>
        </p:nvSpPr>
        <p:spPr>
          <a:xfrm>
            <a:off x="816075" y="1296875"/>
            <a:ext cx="3755700" cy="353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Bước 8: </a:t>
            </a:r>
            <a:r>
              <a:rPr lang="en">
                <a:solidFill>
                  <a:schemeClr val="dk1"/>
                </a:solidFill>
                <a:latin typeface="Be Vietnam"/>
                <a:ea typeface="Be Vietnam"/>
                <a:cs typeface="Be Vietnam"/>
                <a:sym typeface="Be Vietnam"/>
              </a:rPr>
              <a:t>C bây giờ trả về giá trị từ 1 đến A ở đây giá trị tốt nhất cho A là max (3, 1) = 3. Sau đây là cây trò chơi cuối cùng là hiển thị các nút được tính toán và các nút chưa bao giờ tính toán. Do đó, giá trị tối ưu cho bộ cực đại là 3 cho ví dụ này. </a:t>
            </a:r>
            <a:endParaRPr sz="1200">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b="1">
              <a:solidFill>
                <a:schemeClr val="dk1"/>
              </a:solidFill>
              <a:latin typeface="Be Vietnam"/>
              <a:ea typeface="Be Vietnam"/>
              <a:cs typeface="Be Vietnam"/>
              <a:sym typeface="Be Vietnam"/>
            </a:endParaRPr>
          </a:p>
        </p:txBody>
      </p:sp>
      <p:pic>
        <p:nvPicPr>
          <p:cNvPr descr="Alpha-Beta Pruning" id="742" name="Google Shape;742;p44"/>
          <p:cNvPicPr preferRelativeResize="0"/>
          <p:nvPr/>
        </p:nvPicPr>
        <p:blipFill>
          <a:blip r:embed="rId3">
            <a:alphaModFix/>
          </a:blip>
          <a:stretch>
            <a:fillRect/>
          </a:stretch>
        </p:blipFill>
        <p:spPr>
          <a:xfrm>
            <a:off x="4929750" y="1378825"/>
            <a:ext cx="3755700" cy="33575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e Vietnam"/>
                <a:ea typeface="Be Vietnam"/>
                <a:cs typeface="Be Vietnam"/>
                <a:sym typeface="Be Vietnam"/>
              </a:rPr>
              <a:t>Thuật toán Alpha-Beta Search</a:t>
            </a:r>
            <a:endParaRPr b="1">
              <a:latin typeface="Be Vietnam"/>
              <a:ea typeface="Be Vietnam"/>
              <a:cs typeface="Be Vietnam"/>
              <a:sym typeface="Be Vietnam"/>
            </a:endParaRPr>
          </a:p>
        </p:txBody>
      </p:sp>
      <p:sp>
        <p:nvSpPr>
          <p:cNvPr id="748" name="Google Shape;748;p45"/>
          <p:cNvSpPr txBox="1"/>
          <p:nvPr/>
        </p:nvSpPr>
        <p:spPr>
          <a:xfrm>
            <a:off x="852475" y="1202875"/>
            <a:ext cx="7576500" cy="314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Trong điều kiện lý tưởng, thuật toán Alpha-Beta Search chỉ phải xét số nút theo công thức: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p:txBody>
      </p:sp>
      <p:pic>
        <p:nvPicPr>
          <p:cNvPr id="749" name="Google Shape;749;p45"/>
          <p:cNvPicPr preferRelativeResize="0"/>
          <p:nvPr/>
        </p:nvPicPr>
        <p:blipFill>
          <a:blip r:embed="rId3">
            <a:alphaModFix/>
          </a:blip>
          <a:stretch>
            <a:fillRect/>
          </a:stretch>
        </p:blipFill>
        <p:spPr>
          <a:xfrm>
            <a:off x="1632752" y="1876250"/>
            <a:ext cx="6015926" cy="1798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6"/>
          <p:cNvSpPr txBox="1"/>
          <p:nvPr>
            <p:ph idx="1" type="body"/>
          </p:nvPr>
        </p:nvSpPr>
        <p:spPr>
          <a:xfrm>
            <a:off x="715050" y="1242400"/>
            <a:ext cx="7713900" cy="10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Ưu điểm </a:t>
            </a:r>
            <a:endParaRPr sz="2000">
              <a:latin typeface="Be Vietnam"/>
              <a:ea typeface="Be Vietnam"/>
              <a:cs typeface="Be Vietnam"/>
              <a:sym typeface="Be Vietnam"/>
            </a:endParaRPr>
          </a:p>
          <a:p>
            <a:pPr indent="-336550" lvl="0" marL="914400" rtl="0" algn="l">
              <a:spcBef>
                <a:spcPts val="1000"/>
              </a:spcBef>
              <a:spcAft>
                <a:spcPts val="0"/>
              </a:spcAft>
              <a:buSzPts val="1700"/>
              <a:buFont typeface="Be Vietnam"/>
              <a:buChar char="●"/>
            </a:pPr>
            <a:r>
              <a:rPr lang="en" sz="1700">
                <a:latin typeface="Be Vietnam"/>
                <a:ea typeface="Be Vietnam"/>
                <a:cs typeface="Be Vietnam"/>
                <a:sym typeface="Be Vietnam"/>
              </a:rPr>
              <a:t>Cắt tỉa cây tìm kiếm giúp giảm đáng kể số lượng nút phải duyệt, tăng hiệu suất của thuật toán. </a:t>
            </a:r>
            <a:endParaRPr sz="1700">
              <a:latin typeface="Be Vietnam"/>
              <a:ea typeface="Be Vietnam"/>
              <a:cs typeface="Be Vietnam"/>
              <a:sym typeface="Be Vietnam"/>
            </a:endParaRPr>
          </a:p>
          <a:p>
            <a:pPr indent="-336550" lvl="0" marL="914400" rtl="0" algn="l">
              <a:spcBef>
                <a:spcPts val="0"/>
              </a:spcBef>
              <a:spcAft>
                <a:spcPts val="0"/>
              </a:spcAft>
              <a:buSzPts val="1700"/>
              <a:buFont typeface="Be Vietnam"/>
              <a:buChar char="●"/>
            </a:pPr>
            <a:r>
              <a:rPr lang="en" sz="1700">
                <a:latin typeface="Be Vietnam"/>
                <a:ea typeface="Be Vietnam"/>
                <a:cs typeface="Be Vietnam"/>
                <a:sym typeface="Be Vietnam"/>
              </a:rPr>
              <a:t>Có thể tìm kiếm sâu hơn và xác định các hành động tối ưu nhanh hơn so với các thuật toán tìm kiếm thông thường. </a:t>
            </a:r>
            <a:endParaRPr sz="1700">
              <a:latin typeface="Be Vietnam"/>
              <a:ea typeface="Be Vietnam"/>
              <a:cs typeface="Be Vietnam"/>
              <a:sym typeface="Be Vietnam"/>
            </a:endParaRPr>
          </a:p>
          <a:p>
            <a:pPr indent="-336550" lvl="0" marL="914400" rtl="0" algn="l">
              <a:spcBef>
                <a:spcPts val="0"/>
              </a:spcBef>
              <a:spcAft>
                <a:spcPts val="0"/>
              </a:spcAft>
              <a:buSzPts val="1700"/>
              <a:buFont typeface="Be Vietnam"/>
              <a:buChar char="●"/>
            </a:pPr>
            <a:r>
              <a:rPr lang="en" sz="1700">
                <a:latin typeface="Be Vietnam"/>
                <a:ea typeface="Be Vietnam"/>
                <a:cs typeface="Be Vietnam"/>
                <a:sym typeface="Be Vietnam"/>
              </a:rPr>
              <a:t>Độ phức tạp thời gian của thuật toán Alpha-Beta tốt hơn so với tìm kiếm theo chiều rộng và tìm kiếm theo chiều sâu vô hạn. </a:t>
            </a:r>
            <a:endParaRPr sz="1700">
              <a:latin typeface="Be Vietnam"/>
              <a:ea typeface="Be Vietnam"/>
              <a:cs typeface="Be Vietnam"/>
              <a:sym typeface="Be Vietnam"/>
            </a:endParaRPr>
          </a:p>
          <a:p>
            <a:pPr indent="0" lvl="0" marL="914400" rtl="0" algn="l">
              <a:spcBef>
                <a:spcPts val="1000"/>
              </a:spcBef>
              <a:spcAft>
                <a:spcPts val="0"/>
              </a:spcAft>
              <a:buNone/>
            </a:pPr>
            <a:r>
              <a:t/>
            </a:r>
            <a:endParaRPr sz="1700">
              <a:latin typeface="Be Vietnam"/>
              <a:ea typeface="Be Vietnam"/>
              <a:cs typeface="Be Vietnam"/>
              <a:sym typeface="Be Vietnam"/>
            </a:endParaRPr>
          </a:p>
          <a:p>
            <a:pPr indent="0" lvl="0" marL="914400" rtl="0" algn="l">
              <a:lnSpc>
                <a:spcPct val="100000"/>
              </a:lnSpc>
              <a:spcBef>
                <a:spcPts val="1000"/>
              </a:spcBef>
              <a:spcAft>
                <a:spcPts val="0"/>
              </a:spcAft>
              <a:buNone/>
            </a:pPr>
            <a:r>
              <a:t/>
            </a:r>
            <a:endParaRPr sz="1600">
              <a:solidFill>
                <a:srgbClr val="000000"/>
              </a:solidFill>
              <a:latin typeface="Be Vietnam"/>
              <a:ea typeface="Be Vietnam"/>
              <a:cs typeface="Be Vietnam"/>
              <a:sym typeface="Be Vietnam"/>
            </a:endParaRPr>
          </a:p>
          <a:p>
            <a:pPr indent="0" lvl="0" marL="914400" rtl="0" algn="l">
              <a:lnSpc>
                <a:spcPct val="100000"/>
              </a:lnSpc>
              <a:spcBef>
                <a:spcPts val="0"/>
              </a:spcBef>
              <a:spcAft>
                <a:spcPts val="0"/>
              </a:spcAft>
              <a:buNone/>
            </a:pPr>
            <a:r>
              <a:t/>
            </a:r>
            <a:endParaRPr sz="1700">
              <a:solidFill>
                <a:srgbClr val="000000"/>
              </a:solidFill>
              <a:latin typeface="Be Vietnam"/>
              <a:ea typeface="Be Vietnam"/>
              <a:cs typeface="Be Vietnam"/>
              <a:sym typeface="Be Vietnam"/>
            </a:endParaRPr>
          </a:p>
          <a:p>
            <a:pPr indent="0" lvl="0" marL="914400" rtl="0" algn="l">
              <a:lnSpc>
                <a:spcPct val="100000"/>
              </a:lnSpc>
              <a:spcBef>
                <a:spcPts val="0"/>
              </a:spcBef>
              <a:spcAft>
                <a:spcPts val="0"/>
              </a:spcAft>
              <a:buNone/>
            </a:pPr>
            <a:r>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rPr lang="en" sz="1700">
                <a:solidFill>
                  <a:srgbClr val="000000"/>
                </a:solidFill>
                <a:latin typeface="Be Vietnam"/>
                <a:ea typeface="Be Vietnam"/>
                <a:cs typeface="Be Vietnam"/>
                <a:sym typeface="Be Vietnam"/>
              </a:rPr>
              <a:t>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rPr lang="en" sz="1700">
                <a:solidFill>
                  <a:srgbClr val="000000"/>
                </a:solidFill>
                <a:latin typeface="Be Vietnam"/>
                <a:ea typeface="Be Vietnam"/>
                <a:cs typeface="Be Vietnam"/>
                <a:sym typeface="Be Vietnam"/>
              </a:rPr>
              <a:t> </a:t>
            </a:r>
            <a:endParaRPr sz="1700">
              <a:solidFill>
                <a:srgbClr val="000000"/>
              </a:solidFill>
              <a:latin typeface="Be Vietnam"/>
              <a:ea typeface="Be Vietnam"/>
              <a:cs typeface="Be Vietnam"/>
              <a:sym typeface="Be Vietnam"/>
            </a:endParaRPr>
          </a:p>
          <a:p>
            <a:pPr indent="0" lvl="0" marL="0" rtl="0" algn="l">
              <a:lnSpc>
                <a:spcPct val="100000"/>
              </a:lnSpc>
              <a:spcBef>
                <a:spcPts val="0"/>
              </a:spcBef>
              <a:spcAft>
                <a:spcPts val="0"/>
              </a:spcAft>
              <a:buNone/>
            </a:pPr>
            <a:r>
              <a:t/>
            </a:r>
            <a:endParaRPr>
              <a:solidFill>
                <a:srgbClr val="000000"/>
              </a:solidFill>
              <a:latin typeface="Be Vietnam"/>
              <a:ea typeface="Be Vietnam"/>
              <a:cs typeface="Be Vietnam"/>
              <a:sym typeface="Be Vietnam"/>
            </a:endParaRPr>
          </a:p>
          <a:p>
            <a:pPr indent="0" lvl="0" marL="0" rtl="0" algn="l">
              <a:spcBef>
                <a:spcPts val="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sp>
        <p:nvSpPr>
          <p:cNvPr id="755" name="Google Shape;755;p46"/>
          <p:cNvSpPr txBox="1"/>
          <p:nvPr/>
        </p:nvSpPr>
        <p:spPr>
          <a:xfrm>
            <a:off x="715050" y="434850"/>
            <a:ext cx="8147100" cy="61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latin typeface="Be Vietnam"/>
                <a:ea typeface="Be Vietnam"/>
                <a:cs typeface="Be Vietnam"/>
                <a:sym typeface="Be Vietnam"/>
              </a:rPr>
              <a:t>Thuật toán Alpha-Beta Search</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3000">
              <a:solidFill>
                <a:schemeClr val="dk1"/>
              </a:solidFill>
              <a:latin typeface="Be Vietnam"/>
              <a:ea typeface="Be Vietnam"/>
              <a:cs typeface="Be Vietnam"/>
              <a:sym typeface="Be Vietnam"/>
            </a:endParaRPr>
          </a:p>
        </p:txBody>
      </p:sp>
      <p:cxnSp>
        <p:nvCxnSpPr>
          <p:cNvPr id="756" name="Google Shape;756;p46"/>
          <p:cNvCxnSpPr/>
          <p:nvPr/>
        </p:nvCxnSpPr>
        <p:spPr>
          <a:xfrm>
            <a:off x="2416200" y="14864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715038" y="16314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87" name="Google Shape;187;p20"/>
          <p:cNvSpPr txBox="1"/>
          <p:nvPr>
            <p:ph idx="1" type="subTitle"/>
          </p:nvPr>
        </p:nvSpPr>
        <p:spPr>
          <a:xfrm>
            <a:off x="2050752" y="16314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Be Vietnam"/>
                <a:ea typeface="Be Vietnam"/>
                <a:cs typeface="Be Vietnam"/>
                <a:sym typeface="Be Vietnam"/>
              </a:rPr>
              <a:t>PHÂN TÍCH ĐỀ TÀI </a:t>
            </a:r>
            <a:endParaRPr>
              <a:latin typeface="Be Vietnam"/>
              <a:ea typeface="Be Vietnam"/>
              <a:cs typeface="Be Vietnam"/>
              <a:sym typeface="Be Vietnam"/>
            </a:endParaRPr>
          </a:p>
        </p:txBody>
      </p:sp>
      <p:sp>
        <p:nvSpPr>
          <p:cNvPr id="188" name="Google Shape;188;p20"/>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e Vietnam"/>
                <a:ea typeface="Be Vietnam"/>
                <a:cs typeface="Be Vietnam"/>
                <a:sym typeface="Be Vietnam"/>
              </a:rPr>
              <a:t>Nội dung:</a:t>
            </a:r>
            <a:endParaRPr b="1">
              <a:latin typeface="Be Vietnam"/>
              <a:ea typeface="Be Vietnam"/>
              <a:cs typeface="Be Vietnam"/>
              <a:sym typeface="Be Vietnam"/>
            </a:endParaRPr>
          </a:p>
        </p:txBody>
      </p:sp>
      <p:cxnSp>
        <p:nvCxnSpPr>
          <p:cNvPr id="189" name="Google Shape;189;p20"/>
          <p:cNvCxnSpPr/>
          <p:nvPr/>
        </p:nvCxnSpPr>
        <p:spPr>
          <a:xfrm>
            <a:off x="1258938" y="1872750"/>
            <a:ext cx="552600" cy="0"/>
          </a:xfrm>
          <a:prstGeom prst="straightConnector1">
            <a:avLst/>
          </a:prstGeom>
          <a:noFill/>
          <a:ln cap="flat" cmpd="sng" w="19050">
            <a:solidFill>
              <a:schemeClr val="dk1"/>
            </a:solidFill>
            <a:prstDash val="solid"/>
            <a:round/>
            <a:headEnd len="med" w="med" type="none"/>
            <a:tailEnd len="med" w="med" type="stealth"/>
          </a:ln>
        </p:spPr>
      </p:cxnSp>
      <p:sp>
        <p:nvSpPr>
          <p:cNvPr id="190" name="Google Shape;190;p20"/>
          <p:cNvSpPr txBox="1"/>
          <p:nvPr>
            <p:ph idx="3" type="title"/>
          </p:nvPr>
        </p:nvSpPr>
        <p:spPr>
          <a:xfrm>
            <a:off x="715038" y="23091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91" name="Google Shape;191;p20"/>
          <p:cNvSpPr txBox="1"/>
          <p:nvPr>
            <p:ph idx="4" type="subTitle"/>
          </p:nvPr>
        </p:nvSpPr>
        <p:spPr>
          <a:xfrm>
            <a:off x="2050752" y="23091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Be Vietnam"/>
                <a:ea typeface="Be Vietnam"/>
                <a:cs typeface="Be Vietnam"/>
                <a:sym typeface="Be Vietnam"/>
              </a:rPr>
              <a:t>CƠ SỞ LÝ THUYẾT</a:t>
            </a:r>
            <a:endParaRPr>
              <a:latin typeface="Be Vietnam"/>
              <a:ea typeface="Be Vietnam"/>
              <a:cs typeface="Be Vietnam"/>
              <a:sym typeface="Be Vietnam"/>
            </a:endParaRPr>
          </a:p>
        </p:txBody>
      </p:sp>
      <p:sp>
        <p:nvSpPr>
          <p:cNvPr id="192" name="Google Shape;192;p20"/>
          <p:cNvSpPr txBox="1"/>
          <p:nvPr>
            <p:ph idx="5" type="title"/>
          </p:nvPr>
        </p:nvSpPr>
        <p:spPr>
          <a:xfrm>
            <a:off x="715038" y="29868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93" name="Google Shape;193;p20"/>
          <p:cNvSpPr txBox="1"/>
          <p:nvPr>
            <p:ph idx="6" type="subTitle"/>
          </p:nvPr>
        </p:nvSpPr>
        <p:spPr>
          <a:xfrm>
            <a:off x="2050752" y="29868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Be Vietnam"/>
                <a:ea typeface="Be Vietnam"/>
                <a:cs typeface="Be Vietnam"/>
                <a:sym typeface="Be Vietnam"/>
              </a:rPr>
              <a:t>THIẾT KẾ GIẢI PHÁP</a:t>
            </a:r>
            <a:endParaRPr>
              <a:latin typeface="Be Vietnam"/>
              <a:ea typeface="Be Vietnam"/>
              <a:cs typeface="Be Vietnam"/>
              <a:sym typeface="Be Vietnam"/>
            </a:endParaRPr>
          </a:p>
        </p:txBody>
      </p:sp>
      <p:cxnSp>
        <p:nvCxnSpPr>
          <p:cNvPr id="194" name="Google Shape;194;p20"/>
          <p:cNvCxnSpPr/>
          <p:nvPr/>
        </p:nvCxnSpPr>
        <p:spPr>
          <a:xfrm>
            <a:off x="1258938" y="25502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95" name="Google Shape;195;p20"/>
          <p:cNvCxnSpPr/>
          <p:nvPr/>
        </p:nvCxnSpPr>
        <p:spPr>
          <a:xfrm>
            <a:off x="1258938" y="3227750"/>
            <a:ext cx="552600" cy="0"/>
          </a:xfrm>
          <a:prstGeom prst="straightConnector1">
            <a:avLst/>
          </a:prstGeom>
          <a:noFill/>
          <a:ln cap="flat" cmpd="sng" w="19050">
            <a:solidFill>
              <a:schemeClr val="dk1"/>
            </a:solidFill>
            <a:prstDash val="solid"/>
            <a:round/>
            <a:headEnd len="med" w="med" type="none"/>
            <a:tailEnd len="med" w="med" type="stealth"/>
          </a:ln>
        </p:spPr>
      </p:cxnSp>
      <p:sp>
        <p:nvSpPr>
          <p:cNvPr id="196" name="Google Shape;196;p20"/>
          <p:cNvSpPr txBox="1"/>
          <p:nvPr>
            <p:ph idx="5" type="title"/>
          </p:nvPr>
        </p:nvSpPr>
        <p:spPr>
          <a:xfrm>
            <a:off x="714988" y="36211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97" name="Google Shape;197;p20"/>
          <p:cNvSpPr txBox="1"/>
          <p:nvPr>
            <p:ph idx="6" type="subTitle"/>
          </p:nvPr>
        </p:nvSpPr>
        <p:spPr>
          <a:xfrm>
            <a:off x="2050702" y="36211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Be Vietnam"/>
                <a:ea typeface="Be Vietnam"/>
                <a:cs typeface="Be Vietnam"/>
                <a:sym typeface="Be Vietnam"/>
              </a:rPr>
              <a:t>TRIỂN KHAI THỬ NGHIỆM VÀ ĐÁNH GIÁ </a:t>
            </a:r>
            <a:endParaRPr>
              <a:latin typeface="Be Vietnam"/>
              <a:ea typeface="Be Vietnam"/>
              <a:cs typeface="Be Vietnam"/>
              <a:sym typeface="Be Vietnam"/>
            </a:endParaRPr>
          </a:p>
        </p:txBody>
      </p:sp>
      <p:cxnSp>
        <p:nvCxnSpPr>
          <p:cNvPr id="198" name="Google Shape;198;p20"/>
          <p:cNvCxnSpPr/>
          <p:nvPr/>
        </p:nvCxnSpPr>
        <p:spPr>
          <a:xfrm>
            <a:off x="1258888" y="38620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7"/>
          <p:cNvSpPr txBox="1"/>
          <p:nvPr/>
        </p:nvSpPr>
        <p:spPr>
          <a:xfrm>
            <a:off x="755100" y="2265300"/>
            <a:ext cx="70236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Monte Carlo </a:t>
            </a:r>
            <a:r>
              <a:rPr b="1" lang="en" sz="3000">
                <a:solidFill>
                  <a:schemeClr val="dk1"/>
                </a:solidFill>
                <a:latin typeface="Be Vietnam"/>
                <a:ea typeface="Be Vietnam"/>
                <a:cs typeface="Be Vietnam"/>
                <a:sym typeface="Be Vietnam"/>
              </a:rPr>
              <a:t>Tree Search</a:t>
            </a:r>
            <a:r>
              <a:rPr b="1" lang="en" sz="2500">
                <a:solidFill>
                  <a:schemeClr val="dk1"/>
                </a:solidFill>
                <a:latin typeface="Be Vietnam"/>
                <a:ea typeface="Be Vietnam"/>
                <a:cs typeface="Be Vietnam"/>
                <a:sym typeface="Be Vietnam"/>
              </a:rPr>
              <a:t> </a:t>
            </a:r>
            <a:endParaRPr b="1" sz="3000">
              <a:solidFill>
                <a:schemeClr val="dk1"/>
              </a:solidFill>
              <a:latin typeface="Be Vietnam"/>
              <a:ea typeface="Be Vietnam"/>
              <a:cs typeface="Be Vietnam"/>
              <a:sym typeface="Be Vietnam"/>
            </a:endParaRPr>
          </a:p>
        </p:txBody>
      </p:sp>
      <p:grpSp>
        <p:nvGrpSpPr>
          <p:cNvPr id="762" name="Google Shape;762;p47"/>
          <p:cNvGrpSpPr/>
          <p:nvPr/>
        </p:nvGrpSpPr>
        <p:grpSpPr>
          <a:xfrm>
            <a:off x="-12" y="3767848"/>
            <a:ext cx="1732082" cy="1375649"/>
            <a:chOff x="2735825" y="2251925"/>
            <a:chExt cx="1386775" cy="1101400"/>
          </a:xfrm>
        </p:grpSpPr>
        <p:sp>
          <p:nvSpPr>
            <p:cNvPr id="763" name="Google Shape;763;p47"/>
            <p:cNvSpPr/>
            <p:nvPr/>
          </p:nvSpPr>
          <p:spPr>
            <a:xfrm>
              <a:off x="3436875" y="2721175"/>
              <a:ext cx="551875" cy="126275"/>
            </a:xfrm>
            <a:custGeom>
              <a:rect b="b" l="l" r="r" t="t"/>
              <a:pathLst>
                <a:path extrusionOk="0" h="5051" w="22075">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3947100" y="2742375"/>
              <a:ext cx="52375" cy="73975"/>
            </a:xfrm>
            <a:custGeom>
              <a:rect b="b" l="l" r="r" t="t"/>
              <a:pathLst>
                <a:path extrusionOk="0" h="2959" w="2095">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3970975" y="2715625"/>
              <a:ext cx="74850" cy="101600"/>
            </a:xfrm>
            <a:custGeom>
              <a:rect b="b" l="l" r="r" t="t"/>
              <a:pathLst>
                <a:path extrusionOk="0" h="4064" w="2994">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4005200" y="2715300"/>
              <a:ext cx="56175" cy="99575"/>
            </a:xfrm>
            <a:custGeom>
              <a:rect b="b" l="l" r="r" t="t"/>
              <a:pathLst>
                <a:path extrusionOk="0" h="3983" w="2247">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4023650" y="2726700"/>
              <a:ext cx="35825" cy="74900"/>
            </a:xfrm>
            <a:custGeom>
              <a:rect b="b" l="l" r="r" t="t"/>
              <a:pathLst>
                <a:path extrusionOk="0" h="2996" w="1433">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4016475" y="2729575"/>
              <a:ext cx="31300" cy="71525"/>
            </a:xfrm>
            <a:custGeom>
              <a:rect b="b" l="l" r="r" t="t"/>
              <a:pathLst>
                <a:path extrusionOk="0" h="2861" w="1252">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4013800" y="2729575"/>
              <a:ext cx="79075" cy="45050"/>
            </a:xfrm>
            <a:custGeom>
              <a:rect b="b" l="l" r="r" t="t"/>
              <a:pathLst>
                <a:path extrusionOk="0" h="1802" w="3163">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4020675" y="2764550"/>
              <a:ext cx="69400" cy="51875"/>
            </a:xfrm>
            <a:custGeom>
              <a:rect b="b" l="l" r="r" t="t"/>
              <a:pathLst>
                <a:path extrusionOk="0" h="2075" w="2776">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a:off x="4011775" y="2704125"/>
              <a:ext cx="110825" cy="46250"/>
            </a:xfrm>
            <a:custGeom>
              <a:rect b="b" l="l" r="r" t="t"/>
              <a:pathLst>
                <a:path extrusionOk="0" h="1850" w="4433">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a:off x="3895525" y="2770275"/>
              <a:ext cx="27175" cy="53525"/>
            </a:xfrm>
            <a:custGeom>
              <a:rect b="b" l="l" r="r" t="t"/>
              <a:pathLst>
                <a:path extrusionOk="0" h="2141" w="1087">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3826150" y="2784150"/>
              <a:ext cx="20525" cy="54400"/>
            </a:xfrm>
            <a:custGeom>
              <a:rect b="b" l="l" r="r" t="t"/>
              <a:pathLst>
                <a:path extrusionOk="0" h="2176" w="821">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3753975" y="2792475"/>
              <a:ext cx="23575" cy="53975"/>
            </a:xfrm>
            <a:custGeom>
              <a:rect b="b" l="l" r="r" t="t"/>
              <a:pathLst>
                <a:path extrusionOk="0" h="2159" w="943">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3671875" y="2793425"/>
              <a:ext cx="20900" cy="53250"/>
            </a:xfrm>
            <a:custGeom>
              <a:rect b="b" l="l" r="r" t="t"/>
              <a:pathLst>
                <a:path extrusionOk="0" h="2130" w="836">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3609375" y="2785650"/>
              <a:ext cx="21900" cy="53750"/>
            </a:xfrm>
            <a:custGeom>
              <a:rect b="b" l="l" r="r" t="t"/>
              <a:pathLst>
                <a:path extrusionOk="0" h="2150" w="876">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3553050" y="2772750"/>
              <a:ext cx="27150" cy="53075"/>
            </a:xfrm>
            <a:custGeom>
              <a:rect b="b" l="l" r="r" t="t"/>
              <a:pathLst>
                <a:path extrusionOk="0" h="2123" w="1086">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3554300" y="2790225"/>
              <a:ext cx="406950" cy="57225"/>
            </a:xfrm>
            <a:custGeom>
              <a:rect b="b" l="l" r="r" t="t"/>
              <a:pathLst>
                <a:path extrusionOk="0" h="2289" w="16278">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3314875" y="2660500"/>
              <a:ext cx="279600" cy="551750"/>
            </a:xfrm>
            <a:custGeom>
              <a:rect b="b" l="l" r="r" t="t"/>
              <a:pathLst>
                <a:path extrusionOk="0" h="22070" w="11184">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7"/>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7"/>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7"/>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7"/>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7"/>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7"/>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7"/>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3314875" y="2660500"/>
              <a:ext cx="279600" cy="551750"/>
            </a:xfrm>
            <a:custGeom>
              <a:rect b="b" l="l" r="r" t="t"/>
              <a:pathLst>
                <a:path extrusionOk="0" h="22070" w="11184">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7"/>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7"/>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7"/>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7"/>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7"/>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7"/>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7"/>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7"/>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7"/>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7"/>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7"/>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7"/>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7"/>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7"/>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2735825" y="2782850"/>
              <a:ext cx="384850" cy="382025"/>
            </a:xfrm>
            <a:custGeom>
              <a:rect b="b" l="l" r="r" t="t"/>
              <a:pathLst>
                <a:path extrusionOk="0" h="15281" w="15394">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3017125" y="3079575"/>
              <a:ext cx="27725" cy="50200"/>
            </a:xfrm>
            <a:custGeom>
              <a:rect b="b" l="l" r="r" t="t"/>
              <a:pathLst>
                <a:path extrusionOk="0" h="2008" w="1109">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2948925" y="3104650"/>
              <a:ext cx="33875" cy="48725"/>
            </a:xfrm>
            <a:custGeom>
              <a:rect b="b" l="l" r="r" t="t"/>
              <a:pathLst>
                <a:path extrusionOk="0" h="1949" w="1355">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2868250" y="3115525"/>
              <a:ext cx="19750" cy="49325"/>
            </a:xfrm>
            <a:custGeom>
              <a:rect b="b" l="l" r="r" t="t"/>
              <a:pathLst>
                <a:path extrusionOk="0" h="1973" w="79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2786950" y="3088250"/>
              <a:ext cx="39000" cy="48625"/>
            </a:xfrm>
            <a:custGeom>
              <a:rect b="b" l="l" r="r" t="t"/>
              <a:pathLst>
                <a:path extrusionOk="0" h="1945" w="156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a:off x="2745750" y="3033225"/>
              <a:ext cx="47775" cy="33325"/>
            </a:xfrm>
            <a:custGeom>
              <a:rect b="b" l="l" r="r" t="t"/>
              <a:pathLst>
                <a:path extrusionOk="0" h="1333" w="1911">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a:off x="2736900" y="2955825"/>
              <a:ext cx="50150" cy="17450"/>
            </a:xfrm>
            <a:custGeom>
              <a:rect b="b" l="l" r="r" t="t"/>
              <a:pathLst>
                <a:path extrusionOk="0" h="698" w="2006">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2772900" y="2869025"/>
              <a:ext cx="51800" cy="33125"/>
            </a:xfrm>
            <a:custGeom>
              <a:rect b="b" l="l" r="r" t="t"/>
              <a:pathLst>
                <a:path extrusionOk="0" h="1325" w="2072">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a:off x="2839325" y="2819275"/>
              <a:ext cx="38600" cy="45025"/>
            </a:xfrm>
            <a:custGeom>
              <a:rect b="b" l="l" r="r" t="t"/>
              <a:pathLst>
                <a:path extrusionOk="0" h="1801" w="1544">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2920500" y="2789525"/>
              <a:ext cx="29300" cy="49500"/>
            </a:xfrm>
            <a:custGeom>
              <a:rect b="b" l="l" r="r" t="t"/>
              <a:pathLst>
                <a:path extrusionOk="0" h="1980" w="1172">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3067125" y="3030950"/>
              <a:ext cx="62450" cy="74525"/>
            </a:xfrm>
            <a:custGeom>
              <a:rect b="b" l="l" r="r" t="t"/>
              <a:pathLst>
                <a:path extrusionOk="0" h="2981" w="2498">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a:off x="3088500" y="2995375"/>
              <a:ext cx="87375" cy="98250"/>
            </a:xfrm>
            <a:custGeom>
              <a:rect b="b" l="l" r="r" t="t"/>
              <a:pathLst>
                <a:path extrusionOk="0" h="3930" w="3495">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3116700" y="2994000"/>
              <a:ext cx="69100" cy="92075"/>
            </a:xfrm>
            <a:custGeom>
              <a:rect b="b" l="l" r="r" t="t"/>
              <a:pathLst>
                <a:path extrusionOk="0" h="3683" w="2764">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3133025" y="3003575"/>
              <a:ext cx="49075" cy="69275"/>
            </a:xfrm>
            <a:custGeom>
              <a:rect b="b" l="l" r="r" t="t"/>
              <a:pathLst>
                <a:path extrusionOk="0" h="2771" w="1963">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3129000" y="3008175"/>
              <a:ext cx="42225" cy="64650"/>
            </a:xfrm>
            <a:custGeom>
              <a:rect b="b" l="l" r="r" t="t"/>
              <a:pathLst>
                <a:path extrusionOk="0" h="2586" w="1689">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3127225" y="2999175"/>
              <a:ext cx="80800" cy="41325"/>
            </a:xfrm>
            <a:custGeom>
              <a:rect b="b" l="l" r="r" t="t"/>
              <a:pathLst>
                <a:path extrusionOk="0" h="1653" w="3232">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3119875" y="2973800"/>
              <a:ext cx="80650" cy="45950"/>
            </a:xfrm>
            <a:custGeom>
              <a:rect b="b" l="l" r="r" t="t"/>
              <a:pathLst>
                <a:path extrusionOk="0" h="1838" w="3226">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3139725" y="3034050"/>
              <a:ext cx="73200" cy="45725"/>
            </a:xfrm>
            <a:custGeom>
              <a:rect b="b" l="l" r="r" t="t"/>
              <a:pathLst>
                <a:path extrusionOk="0" h="1829" w="2928">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2735825" y="2782850"/>
              <a:ext cx="356075" cy="382025"/>
            </a:xfrm>
            <a:custGeom>
              <a:rect b="b" l="l" r="r" t="t"/>
              <a:pathLst>
                <a:path extrusionOk="0" h="15281" w="14243">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8"/>
          <p:cNvSpPr txBox="1"/>
          <p:nvPr/>
        </p:nvSpPr>
        <p:spPr>
          <a:xfrm>
            <a:off x="758600" y="530625"/>
            <a:ext cx="76338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Monte Carlo </a:t>
            </a:r>
            <a:endParaRPr b="1" sz="3000">
              <a:solidFill>
                <a:schemeClr val="dk1"/>
              </a:solidFill>
              <a:latin typeface="Be Vietnam"/>
              <a:ea typeface="Be Vietnam"/>
              <a:cs typeface="Be Vietnam"/>
              <a:sym typeface="Be Vietnam"/>
            </a:endParaRPr>
          </a:p>
        </p:txBody>
      </p:sp>
      <p:sp>
        <p:nvSpPr>
          <p:cNvPr id="851" name="Google Shape;851;p48"/>
          <p:cNvSpPr txBox="1"/>
          <p:nvPr/>
        </p:nvSpPr>
        <p:spPr>
          <a:xfrm>
            <a:off x="816075" y="1296875"/>
            <a:ext cx="6867600" cy="304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Thuật toán Monte Carlo sử dụng </a:t>
            </a:r>
            <a:r>
              <a:rPr b="1" lang="en">
                <a:solidFill>
                  <a:schemeClr val="dk1"/>
                </a:solidFill>
                <a:latin typeface="Be Vietnam"/>
                <a:ea typeface="Be Vietnam"/>
                <a:cs typeface="Be Vietnam"/>
                <a:sym typeface="Be Vietnam"/>
              </a:rPr>
              <a:t>phương pháp mô phỏng ngẫu nhiên</a:t>
            </a:r>
            <a:r>
              <a:rPr lang="en">
                <a:solidFill>
                  <a:schemeClr val="dk1"/>
                </a:solidFill>
                <a:latin typeface="Be Vietnam"/>
                <a:ea typeface="Be Vietnam"/>
                <a:cs typeface="Be Vietnam"/>
                <a:sym typeface="Be Vietnam"/>
              </a:rPr>
              <a:t> để đánh giá các tình huống và đưa ra quyết định.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Trong cờ tướng, thuật toán này có thể được </a:t>
            </a:r>
            <a:r>
              <a:rPr b="1" lang="en">
                <a:solidFill>
                  <a:schemeClr val="dk1"/>
                </a:solidFill>
                <a:latin typeface="Be Vietnam"/>
                <a:ea typeface="Be Vietnam"/>
                <a:cs typeface="Be Vietnam"/>
                <a:sym typeface="Be Vietnam"/>
              </a:rPr>
              <a:t>sử dụng để mô phỏng hàng nghìn ván cờ từ một trạng thái hiện tại</a:t>
            </a:r>
            <a:r>
              <a:rPr lang="en">
                <a:solidFill>
                  <a:schemeClr val="dk1"/>
                </a:solidFill>
                <a:latin typeface="Be Vietnam"/>
                <a:ea typeface="Be Vietnam"/>
                <a:cs typeface="Be Vietnam"/>
                <a:sym typeface="Be Vietnam"/>
              </a:rPr>
              <a:t>, sau đó đánh giá kết quả của các nước đi khác nhau dựa trên số lần thắng, thua, và hòa.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Monte Carlo có thể đặc biệt </a:t>
            </a:r>
            <a:r>
              <a:rPr b="1" lang="en">
                <a:solidFill>
                  <a:schemeClr val="dk1"/>
                </a:solidFill>
                <a:latin typeface="Be Vietnam"/>
                <a:ea typeface="Be Vietnam"/>
                <a:cs typeface="Be Vietnam"/>
                <a:sym typeface="Be Vietnam"/>
              </a:rPr>
              <a:t>hiệu quả trong những tình huống phức tạp</a:t>
            </a:r>
            <a:r>
              <a:rPr lang="en">
                <a:solidFill>
                  <a:schemeClr val="dk1"/>
                </a:solidFill>
                <a:latin typeface="Be Vietnam"/>
                <a:ea typeface="Be Vietnam"/>
                <a:cs typeface="Be Vietnam"/>
                <a:sym typeface="Be Vietnam"/>
              </a:rPr>
              <a:t>, nơi mà không thể dễ dàng đánh giá giá trị của một nước đi bằng các phương pháp truyền thống.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Mặc dù </a:t>
            </a:r>
            <a:r>
              <a:rPr b="1" lang="en">
                <a:solidFill>
                  <a:schemeClr val="dk1"/>
                </a:solidFill>
                <a:latin typeface="Be Vietnam"/>
                <a:ea typeface="Be Vietnam"/>
                <a:cs typeface="Be Vietnam"/>
                <a:sym typeface="Be Vietnam"/>
              </a:rPr>
              <a:t>yêu cầu nhiều tài nguyên tính toán</a:t>
            </a:r>
            <a:r>
              <a:rPr lang="en">
                <a:solidFill>
                  <a:schemeClr val="dk1"/>
                </a:solidFill>
                <a:latin typeface="Be Vietnam"/>
                <a:ea typeface="Be Vietnam"/>
                <a:cs typeface="Be Vietnam"/>
                <a:sym typeface="Be Vietnam"/>
              </a:rPr>
              <a:t>, nhưng thuật toán này có khả năng</a:t>
            </a:r>
            <a:r>
              <a:rPr b="1" lang="en">
                <a:solidFill>
                  <a:schemeClr val="dk1"/>
                </a:solidFill>
                <a:latin typeface="Be Vietnam"/>
                <a:ea typeface="Be Vietnam"/>
                <a:cs typeface="Be Vietnam"/>
                <a:sym typeface="Be Vietnam"/>
              </a:rPr>
              <a:t> cung cấp những đánh giá chính xác hơn</a:t>
            </a:r>
            <a:r>
              <a:rPr lang="en">
                <a:solidFill>
                  <a:schemeClr val="dk1"/>
                </a:solidFill>
                <a:latin typeface="Be Vietnam"/>
                <a:ea typeface="Be Vietnam"/>
                <a:cs typeface="Be Vietnam"/>
                <a:sym typeface="Be Vietnam"/>
              </a:rPr>
              <a:t> về các nước đi tiềm năng. </a:t>
            </a:r>
            <a:endParaRPr>
              <a:solidFill>
                <a:schemeClr val="dk1"/>
              </a:solidFill>
              <a:latin typeface="Be Vietnam"/>
              <a:ea typeface="Be Vietnam"/>
              <a:cs typeface="Be Vietnam"/>
              <a:sym typeface="Be Vietna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Be Vietnam"/>
                <a:ea typeface="Be Vietnam"/>
                <a:cs typeface="Be Vietnam"/>
                <a:sym typeface="Be Vietnam"/>
              </a:rPr>
              <a:t>Thuật toán Monte Carlo Tree Search </a:t>
            </a:r>
            <a:endParaRPr b="1" sz="2500">
              <a:latin typeface="Be Vietnam"/>
              <a:ea typeface="Be Vietnam"/>
              <a:cs typeface="Be Vietnam"/>
              <a:sym typeface="Be Vietnam"/>
            </a:endParaRPr>
          </a:p>
        </p:txBody>
      </p:sp>
      <p:sp>
        <p:nvSpPr>
          <p:cNvPr id="857" name="Google Shape;857;p49"/>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Ý tưởng </a:t>
            </a:r>
            <a:endParaRPr sz="1700">
              <a:latin typeface="Be Vietnam"/>
              <a:ea typeface="Be Vietnam"/>
              <a:cs typeface="Be Vietnam"/>
              <a:sym typeface="Be Vietnam"/>
            </a:endParaRPr>
          </a:p>
          <a:p>
            <a:pPr indent="0" lvl="0" marL="457200" rtl="0" algn="l">
              <a:spcBef>
                <a:spcPts val="1000"/>
              </a:spcBef>
              <a:spcAft>
                <a:spcPts val="0"/>
              </a:spcAft>
              <a:buNone/>
            </a:pPr>
            <a:r>
              <a:rPr lang="en" sz="1700">
                <a:latin typeface="Be Vietnam"/>
                <a:ea typeface="Be Vietnam"/>
                <a:cs typeface="Be Vietnam"/>
                <a:sym typeface="Be Vietnam"/>
              </a:rPr>
              <a:t>MCTS là một phương pháp tìm kiếm sử dụng lấy mẫu và mô phỏng ngẫu nhiên để ước tính tỷ lệ thắng thua của một trạng thái bàn cờ, từ đó xác định nước đi tốt nhất, đồng thời cân bằng giữa việc khám phá các nước đi mới và khai thác các nước đi tiềm năng.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858" name="Google Shape;858;p49"/>
          <p:cNvCxnSpPr/>
          <p:nvPr/>
        </p:nvCxnSpPr>
        <p:spPr>
          <a:xfrm>
            <a:off x="2356050" y="14959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Be Vietnam"/>
                <a:ea typeface="Be Vietnam"/>
                <a:cs typeface="Be Vietnam"/>
                <a:sym typeface="Be Vietnam"/>
              </a:rPr>
              <a:t>T</a:t>
            </a:r>
            <a:r>
              <a:rPr b="1" lang="en" sz="2500">
                <a:latin typeface="Be Vietnam"/>
                <a:ea typeface="Be Vietnam"/>
                <a:cs typeface="Be Vietnam"/>
                <a:sym typeface="Be Vietnam"/>
              </a:rPr>
              <a:t>huật toán Monte Carlo Tree Search </a:t>
            </a:r>
            <a:endParaRPr b="1" sz="2500">
              <a:latin typeface="Be Vietnam"/>
              <a:ea typeface="Be Vietnam"/>
              <a:cs typeface="Be Vietnam"/>
              <a:sym typeface="Be Vietnam"/>
            </a:endParaRPr>
          </a:p>
        </p:txBody>
      </p:sp>
      <p:sp>
        <p:nvSpPr>
          <p:cNvPr id="864" name="Google Shape;864;p50"/>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Ý tưởng </a:t>
            </a:r>
            <a:endParaRPr sz="1700">
              <a:latin typeface="Be Vietnam"/>
              <a:ea typeface="Be Vietnam"/>
              <a:cs typeface="Be Vietnam"/>
              <a:sym typeface="Be Vietnam"/>
            </a:endParaRPr>
          </a:p>
          <a:p>
            <a:pPr indent="-336550" lvl="0" marL="457200" rtl="0" algn="l">
              <a:spcBef>
                <a:spcPts val="1000"/>
              </a:spcBef>
              <a:spcAft>
                <a:spcPts val="0"/>
              </a:spcAft>
              <a:buSzPts val="1700"/>
              <a:buFont typeface="Be Vietnam"/>
              <a:buChar char="●"/>
            </a:pPr>
            <a:r>
              <a:rPr b="1" lang="en" sz="1700">
                <a:latin typeface="Be Vietnam"/>
                <a:ea typeface="Be Vietnam"/>
                <a:cs typeface="Be Vietnam"/>
                <a:sym typeface="Be Vietnam"/>
              </a:rPr>
              <a:t>Chọn  lựa:</a:t>
            </a:r>
            <a:r>
              <a:rPr lang="en" sz="1700">
                <a:latin typeface="Be Vietnam"/>
                <a:ea typeface="Be Vietnam"/>
                <a:cs typeface="Be Vietnam"/>
                <a:sym typeface="Be Vietnam"/>
              </a:rPr>
              <a:t> từ một nút gốc (trạng thái bàn cờ hiện hành) cho đến nút lá, vì vậy sẽ có nhiều hướng đi được  mang ra  đánh giá. </a:t>
            </a:r>
            <a:endParaRPr sz="1700">
              <a:latin typeface="Be Vietnam"/>
              <a:ea typeface="Be Vietnam"/>
              <a:cs typeface="Be Vietnam"/>
              <a:sym typeface="Be Vietnam"/>
            </a:endParaRPr>
          </a:p>
          <a:p>
            <a:pPr indent="-336550" lvl="0" marL="457200" rtl="0" algn="l">
              <a:spcBef>
                <a:spcPts val="0"/>
              </a:spcBef>
              <a:spcAft>
                <a:spcPts val="0"/>
              </a:spcAft>
              <a:buSzPts val="1700"/>
              <a:buFont typeface="Be Vietnam"/>
              <a:buChar char="●"/>
            </a:pPr>
            <a:r>
              <a:rPr b="1" lang="en" sz="1700">
                <a:latin typeface="Be Vietnam"/>
                <a:ea typeface="Be Vietnam"/>
                <a:cs typeface="Be Vietnam"/>
                <a:sym typeface="Be Vietnam"/>
              </a:rPr>
              <a:t>Mở rộng:</a:t>
            </a:r>
            <a:r>
              <a:rPr lang="en" sz="1700">
                <a:latin typeface="Be Vietnam"/>
                <a:ea typeface="Be Vietnam"/>
                <a:cs typeface="Be Vietnam"/>
                <a:sym typeface="Be Vietnam"/>
              </a:rPr>
              <a:t> thêm  một nút con vào nút lá của hướng  được chọn trong bước chọn lựa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865" name="Google Shape;865;p50"/>
          <p:cNvCxnSpPr/>
          <p:nvPr/>
        </p:nvCxnSpPr>
        <p:spPr>
          <a:xfrm>
            <a:off x="2356050" y="14959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1"/>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Be Vietnam"/>
                <a:ea typeface="Be Vietnam"/>
                <a:cs typeface="Be Vietnam"/>
                <a:sym typeface="Be Vietnam"/>
              </a:rPr>
              <a:t>T</a:t>
            </a:r>
            <a:r>
              <a:rPr b="1" lang="en" sz="2500">
                <a:latin typeface="Be Vietnam"/>
                <a:ea typeface="Be Vietnam"/>
                <a:cs typeface="Be Vietnam"/>
                <a:sym typeface="Be Vietnam"/>
              </a:rPr>
              <a:t>huật toán Monte Carlo Tree Search </a:t>
            </a:r>
            <a:endParaRPr b="1" sz="2500">
              <a:latin typeface="Be Vietnam"/>
              <a:ea typeface="Be Vietnam"/>
              <a:cs typeface="Be Vietnam"/>
              <a:sym typeface="Be Vietnam"/>
            </a:endParaRPr>
          </a:p>
        </p:txBody>
      </p:sp>
      <p:sp>
        <p:nvSpPr>
          <p:cNvPr id="871" name="Google Shape;871;p51"/>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Ý tưởng </a:t>
            </a:r>
            <a:endParaRPr sz="1700">
              <a:latin typeface="Be Vietnam"/>
              <a:ea typeface="Be Vietnam"/>
              <a:cs typeface="Be Vietnam"/>
              <a:sym typeface="Be Vietnam"/>
            </a:endParaRPr>
          </a:p>
          <a:p>
            <a:pPr indent="-336550" lvl="0" marL="457200" rtl="0" algn="l">
              <a:spcBef>
                <a:spcPts val="1000"/>
              </a:spcBef>
              <a:spcAft>
                <a:spcPts val="0"/>
              </a:spcAft>
              <a:buSzPts val="1700"/>
              <a:buFont typeface="Be Vietnam"/>
              <a:buChar char="●"/>
            </a:pPr>
            <a:r>
              <a:rPr b="1" lang="en" sz="1700">
                <a:latin typeface="Be Vietnam"/>
                <a:ea typeface="Be Vietnam"/>
                <a:cs typeface="Be Vietnam"/>
                <a:sym typeface="Be Vietnam"/>
              </a:rPr>
              <a:t>Giả lập:</a:t>
            </a:r>
            <a:r>
              <a:rPr lang="en" sz="1700">
                <a:latin typeface="Be Vietnam"/>
                <a:ea typeface="Be Vietnam"/>
                <a:cs typeface="Be Vietnam"/>
                <a:sym typeface="Be Vietnam"/>
              </a:rPr>
              <a:t> một ván cờ giả lập được  chơi  từ  nút mở  rộng, sau đó  kết quả  thắng thua  của  ván  cờ  giả  lập  sẽ được xác định. Để thuật toán nhanh hội tụ hơn (nhanh có kết quả thắng thua hơn thì ra dùng thuật toán greedy để mô phỏng) </a:t>
            </a:r>
            <a:endParaRPr sz="1700">
              <a:latin typeface="Be Vietnam"/>
              <a:ea typeface="Be Vietnam"/>
              <a:cs typeface="Be Vietnam"/>
              <a:sym typeface="Be Vietnam"/>
            </a:endParaRPr>
          </a:p>
          <a:p>
            <a:pPr indent="-336550" lvl="0" marL="457200" rtl="0" algn="l">
              <a:spcBef>
                <a:spcPts val="0"/>
              </a:spcBef>
              <a:spcAft>
                <a:spcPts val="0"/>
              </a:spcAft>
              <a:buSzPts val="1700"/>
              <a:buFont typeface="Be Vietnam"/>
              <a:buChar char="●"/>
            </a:pPr>
            <a:r>
              <a:rPr b="1" lang="en" sz="1700">
                <a:latin typeface="Be Vietnam"/>
                <a:ea typeface="Be Vietnam"/>
                <a:cs typeface="Be Vietnam"/>
                <a:sym typeface="Be Vietnam"/>
              </a:rPr>
              <a:t>Lan truyền ngược:</a:t>
            </a:r>
            <a:r>
              <a:rPr lang="en" sz="1700">
                <a:latin typeface="Be Vietnam"/>
                <a:ea typeface="Be Vietnam"/>
                <a:cs typeface="Be Vietnam"/>
                <a:sym typeface="Be Vietnam"/>
              </a:rPr>
              <a:t> kết quả thắng thua sẽ được cập nhật cho tất cả các nút của hướng được chọn theo cách lan truyền ngược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872" name="Google Shape;872;p51"/>
          <p:cNvCxnSpPr/>
          <p:nvPr/>
        </p:nvCxnSpPr>
        <p:spPr>
          <a:xfrm>
            <a:off x="2356050" y="14959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52"/>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Be Vietnam"/>
                <a:ea typeface="Be Vietnam"/>
                <a:cs typeface="Be Vietnam"/>
                <a:sym typeface="Be Vietnam"/>
              </a:rPr>
              <a:t>T</a:t>
            </a:r>
            <a:r>
              <a:rPr b="1" lang="en" sz="2500">
                <a:latin typeface="Be Vietnam"/>
                <a:ea typeface="Be Vietnam"/>
                <a:cs typeface="Be Vietnam"/>
                <a:sym typeface="Be Vietnam"/>
              </a:rPr>
              <a:t>huật toán Monte Carlo Tree Search </a:t>
            </a:r>
            <a:endParaRPr b="1" sz="2500">
              <a:latin typeface="Be Vietnam"/>
              <a:ea typeface="Be Vietnam"/>
              <a:cs typeface="Be Vietnam"/>
              <a:sym typeface="Be Vietnam"/>
            </a:endParaRPr>
          </a:p>
        </p:txBody>
      </p:sp>
      <p:sp>
        <p:nvSpPr>
          <p:cNvPr id="878" name="Google Shape;878;p52"/>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Ý tưởng </a:t>
            </a:r>
            <a:endParaRPr sz="1700">
              <a:latin typeface="Be Vietnam"/>
              <a:ea typeface="Be Vietnam"/>
              <a:cs typeface="Be Vietnam"/>
              <a:sym typeface="Be Vietnam"/>
            </a:endParaRPr>
          </a:p>
          <a:p>
            <a:pPr indent="0" lvl="0" marL="457200" rtl="0" algn="l">
              <a:spcBef>
                <a:spcPts val="1000"/>
              </a:spcBef>
              <a:spcAft>
                <a:spcPts val="0"/>
              </a:spcAft>
              <a:buNone/>
            </a:pPr>
            <a:r>
              <a:rPr b="1" lang="en" sz="1700">
                <a:latin typeface="Be Vietnam"/>
                <a:ea typeface="Be Vietnam"/>
                <a:cs typeface="Be Vietnam"/>
                <a:sym typeface="Be Vietnam"/>
              </a:rPr>
              <a:t>Nước đi hứa hẹn </a:t>
            </a:r>
            <a:r>
              <a:rPr lang="en" sz="1700">
                <a:latin typeface="Be Vietnam"/>
                <a:ea typeface="Be Vietnam"/>
                <a:cs typeface="Be Vietnam"/>
                <a:sym typeface="Be Vietnam"/>
              </a:rPr>
              <a:t>là nút con nào có tỷ lệ thắng thua cao hơn được chọn trong giai đoạn chọn lựa. Sau khi kết thúc thời gian tìm kiếm, nút con nào được thăm nhiều nhất tại nút gốc sẽ được chọn để đi.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879" name="Google Shape;879;p52"/>
          <p:cNvCxnSpPr/>
          <p:nvPr/>
        </p:nvCxnSpPr>
        <p:spPr>
          <a:xfrm>
            <a:off x="2356050" y="14959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5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Be Vietnam"/>
                <a:ea typeface="Be Vietnam"/>
                <a:cs typeface="Be Vietnam"/>
                <a:sym typeface="Be Vietnam"/>
              </a:rPr>
              <a:t>Thuật toán Monte Carlo Tree Search </a:t>
            </a:r>
            <a:endParaRPr b="1" sz="2500">
              <a:latin typeface="Be Vietnam"/>
              <a:ea typeface="Be Vietnam"/>
              <a:cs typeface="Be Vietnam"/>
              <a:sym typeface="Be Vietnam"/>
            </a:endParaRPr>
          </a:p>
          <a:p>
            <a:pPr indent="0" lvl="0" marL="0" rtl="0" algn="l">
              <a:spcBef>
                <a:spcPts val="0"/>
              </a:spcBef>
              <a:spcAft>
                <a:spcPts val="0"/>
              </a:spcAft>
              <a:buNone/>
            </a:pPr>
            <a:r>
              <a:t/>
            </a:r>
            <a:endParaRPr b="1" sz="2900">
              <a:latin typeface="Be Vietnam"/>
              <a:ea typeface="Be Vietnam"/>
              <a:cs typeface="Be Vietnam"/>
              <a:sym typeface="Be Vietnam"/>
            </a:endParaRPr>
          </a:p>
          <a:p>
            <a:pPr indent="0" lvl="0" marL="0" rtl="0" algn="l">
              <a:spcBef>
                <a:spcPts val="0"/>
              </a:spcBef>
              <a:spcAft>
                <a:spcPts val="0"/>
              </a:spcAft>
              <a:buNone/>
            </a:pPr>
            <a:r>
              <a:t/>
            </a:r>
            <a:endParaRPr b="1" sz="2800">
              <a:latin typeface="Be Vietnam"/>
              <a:ea typeface="Be Vietnam"/>
              <a:cs typeface="Be Vietnam"/>
              <a:sym typeface="Be Vietnam"/>
            </a:endParaRPr>
          </a:p>
        </p:txBody>
      </p:sp>
      <p:sp>
        <p:nvSpPr>
          <p:cNvPr id="885" name="Google Shape;885;p53"/>
          <p:cNvSpPr txBox="1"/>
          <p:nvPr>
            <p:ph idx="1" type="body"/>
          </p:nvPr>
        </p:nvSpPr>
        <p:spPr>
          <a:xfrm>
            <a:off x="715100" y="1242450"/>
            <a:ext cx="7713900" cy="18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Giải thích  </a:t>
            </a:r>
            <a:endParaRPr sz="2000">
              <a:latin typeface="Be Vietnam"/>
              <a:ea typeface="Be Vietnam"/>
              <a:cs typeface="Be Vietnam"/>
              <a:sym typeface="Be Vietnam"/>
            </a:endParaRPr>
          </a:p>
          <a:p>
            <a:pPr indent="0" lvl="0" marL="45720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886" name="Google Shape;886;p53"/>
          <p:cNvCxnSpPr/>
          <p:nvPr/>
        </p:nvCxnSpPr>
        <p:spPr>
          <a:xfrm>
            <a:off x="2557200" y="1495975"/>
            <a:ext cx="552600" cy="0"/>
          </a:xfrm>
          <a:prstGeom prst="straightConnector1">
            <a:avLst/>
          </a:prstGeom>
          <a:noFill/>
          <a:ln cap="flat" cmpd="sng" w="19050">
            <a:solidFill>
              <a:schemeClr val="dk1"/>
            </a:solidFill>
            <a:prstDash val="solid"/>
            <a:round/>
            <a:headEnd len="med" w="med" type="none"/>
            <a:tailEnd len="med" w="med" type="stealth"/>
          </a:ln>
        </p:spPr>
      </p:cxnSp>
      <p:sp>
        <p:nvSpPr>
          <p:cNvPr id="887" name="Google Shape;887;p53"/>
          <p:cNvSpPr txBox="1"/>
          <p:nvPr/>
        </p:nvSpPr>
        <p:spPr>
          <a:xfrm>
            <a:off x="998050" y="1814125"/>
            <a:ext cx="6972900" cy="137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b="1" lang="en">
                <a:solidFill>
                  <a:schemeClr val="dk1"/>
                </a:solidFill>
                <a:latin typeface="Be Vietnam"/>
                <a:ea typeface="Be Vietnam"/>
                <a:cs typeface="Be Vietnam"/>
                <a:sym typeface="Be Vietnam"/>
              </a:rPr>
              <a:t>Bước 1:</a:t>
            </a:r>
            <a:r>
              <a:rPr lang="en">
                <a:solidFill>
                  <a:schemeClr val="dk1"/>
                </a:solidFill>
                <a:latin typeface="Be Vietnam"/>
                <a:ea typeface="Be Vietnam"/>
                <a:cs typeface="Be Vietnam"/>
                <a:sym typeface="Be Vietnam"/>
              </a:rPr>
              <a:t>  Từ trạng thái ban đầu của bàn cờ, tạo node gốc v0 của trạng thái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rPr lang="en">
                <a:solidFill>
                  <a:schemeClr val="dk1"/>
                </a:solidFill>
                <a:latin typeface="Be Vietnam"/>
                <a:ea typeface="Be Vietnam"/>
                <a:cs typeface="Be Vietnam"/>
                <a:sym typeface="Be Vietnam"/>
              </a:rPr>
              <a:t>s</a:t>
            </a:r>
            <a:r>
              <a:rPr lang="en">
                <a:solidFill>
                  <a:schemeClr val="dk1"/>
                </a:solidFill>
                <a:latin typeface="Be Vietnam"/>
                <a:ea typeface="Be Vietnam"/>
                <a:cs typeface="Be Vietnam"/>
                <a:sym typeface="Be Vietnam"/>
              </a:rPr>
              <a:t>0. Lặp lại quá trình xây dựng cây tìm kiếm trong phạm vi ngân sách tính toán (số lần lặp). Mô tả các kịch bản thử nghiệm và kết quả đạt được. Chọn một nút v từ gốc v0 bằng cách sử dụng hàm Selection.</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p:txBody>
      </p:sp>
      <p:sp>
        <p:nvSpPr>
          <p:cNvPr id="888" name="Google Shape;888;p53"/>
          <p:cNvSpPr txBox="1"/>
          <p:nvPr/>
        </p:nvSpPr>
        <p:spPr>
          <a:xfrm>
            <a:off x="1583600" y="3011525"/>
            <a:ext cx="25956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e Vietnam"/>
                <a:ea typeface="Be Vietnam"/>
                <a:cs typeface="Be Vietnam"/>
                <a:sym typeface="Be Vietnam"/>
              </a:rPr>
              <a:t>Công thức lựa chọn nút con:</a:t>
            </a:r>
            <a:endParaRPr b="1">
              <a:solidFill>
                <a:schemeClr val="dk1"/>
              </a:solidFill>
              <a:latin typeface="Golos Text"/>
              <a:ea typeface="Golos Text"/>
              <a:cs typeface="Golos Text"/>
              <a:sym typeface="Golos Text"/>
            </a:endParaRPr>
          </a:p>
        </p:txBody>
      </p:sp>
      <p:sp>
        <p:nvSpPr>
          <p:cNvPr id="889" name="Google Shape;889;p53"/>
          <p:cNvSpPr txBox="1"/>
          <p:nvPr/>
        </p:nvSpPr>
        <p:spPr>
          <a:xfrm>
            <a:off x="1602800" y="3765250"/>
            <a:ext cx="59385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1"/>
                </a:solidFill>
                <a:latin typeface="Be Vietnam"/>
                <a:ea typeface="Be Vietnam"/>
                <a:cs typeface="Be Vietnam"/>
                <a:sym typeface="Be Vietnam"/>
              </a:rPr>
              <a:t>Tỷ số wi/ni là tỷ lệ thắng của nút con i, wi là số lần thắng  ván  đấu  giả  lập  có  đi  qua  nút  này, ni là số  lần nút này được đi qua, N là số lần nút cha  được  đi  qua,  và C là tham số có thể điều chỉnh. </a:t>
            </a:r>
            <a:endParaRPr b="1" i="1" sz="1200">
              <a:solidFill>
                <a:schemeClr val="dk1"/>
              </a:solidFill>
              <a:latin typeface="Be Vietnam"/>
              <a:ea typeface="Be Vietnam"/>
              <a:cs typeface="Be Vietnam"/>
              <a:sym typeface="Be Vietnam"/>
            </a:endParaRPr>
          </a:p>
        </p:txBody>
      </p:sp>
      <p:pic>
        <p:nvPicPr>
          <p:cNvPr id="890" name="Google Shape;890;p53"/>
          <p:cNvPicPr preferRelativeResize="0"/>
          <p:nvPr/>
        </p:nvPicPr>
        <p:blipFill>
          <a:blip r:embed="rId3">
            <a:alphaModFix/>
          </a:blip>
          <a:stretch>
            <a:fillRect/>
          </a:stretch>
        </p:blipFill>
        <p:spPr>
          <a:xfrm>
            <a:off x="4407825" y="2820549"/>
            <a:ext cx="2232400" cy="860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Be Vietnam"/>
                <a:ea typeface="Be Vietnam"/>
                <a:cs typeface="Be Vietnam"/>
                <a:sym typeface="Be Vietnam"/>
              </a:rPr>
              <a:t>T</a:t>
            </a:r>
            <a:r>
              <a:rPr b="1" lang="en" sz="2500">
                <a:latin typeface="Be Vietnam"/>
                <a:ea typeface="Be Vietnam"/>
                <a:cs typeface="Be Vietnam"/>
                <a:sym typeface="Be Vietnam"/>
              </a:rPr>
              <a:t>huật toán Monte Carlo Tree Search </a:t>
            </a:r>
            <a:endParaRPr b="1" sz="2500">
              <a:latin typeface="Be Vietnam"/>
              <a:ea typeface="Be Vietnam"/>
              <a:cs typeface="Be Vietnam"/>
              <a:sym typeface="Be Vietnam"/>
            </a:endParaRPr>
          </a:p>
          <a:p>
            <a:pPr indent="0" lvl="0" marL="0" rtl="0" algn="l">
              <a:spcBef>
                <a:spcPts val="0"/>
              </a:spcBef>
              <a:spcAft>
                <a:spcPts val="0"/>
              </a:spcAft>
              <a:buNone/>
            </a:pPr>
            <a:r>
              <a:t/>
            </a:r>
            <a:endParaRPr b="1" sz="2900">
              <a:latin typeface="Be Vietnam"/>
              <a:ea typeface="Be Vietnam"/>
              <a:cs typeface="Be Vietnam"/>
              <a:sym typeface="Be Vietnam"/>
            </a:endParaRPr>
          </a:p>
          <a:p>
            <a:pPr indent="0" lvl="0" marL="0" rtl="0" algn="l">
              <a:spcBef>
                <a:spcPts val="0"/>
              </a:spcBef>
              <a:spcAft>
                <a:spcPts val="0"/>
              </a:spcAft>
              <a:buNone/>
            </a:pPr>
            <a:r>
              <a:t/>
            </a:r>
            <a:endParaRPr b="1" sz="2800">
              <a:latin typeface="Be Vietnam"/>
              <a:ea typeface="Be Vietnam"/>
              <a:cs typeface="Be Vietnam"/>
              <a:sym typeface="Be Vietnam"/>
            </a:endParaRPr>
          </a:p>
        </p:txBody>
      </p:sp>
      <p:sp>
        <p:nvSpPr>
          <p:cNvPr id="896" name="Google Shape;896;p54"/>
          <p:cNvSpPr txBox="1"/>
          <p:nvPr>
            <p:ph idx="1" type="body"/>
          </p:nvPr>
        </p:nvSpPr>
        <p:spPr>
          <a:xfrm>
            <a:off x="715050" y="1242400"/>
            <a:ext cx="7713900" cy="18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Giải thích  </a:t>
            </a:r>
            <a:endParaRPr sz="2000">
              <a:latin typeface="Be Vietnam"/>
              <a:ea typeface="Be Vietnam"/>
              <a:cs typeface="Be Vietnam"/>
              <a:sym typeface="Be Vietnam"/>
            </a:endParaRPr>
          </a:p>
          <a:p>
            <a:pPr indent="-336550" lvl="0" marL="914400" rtl="0" algn="l">
              <a:spcBef>
                <a:spcPts val="1000"/>
              </a:spcBef>
              <a:spcAft>
                <a:spcPts val="0"/>
              </a:spcAft>
              <a:buSzPts val="1700"/>
              <a:buFont typeface="Be Vietnam"/>
              <a:buChar char="●"/>
            </a:pPr>
            <a:r>
              <a:rPr b="1" lang="en" sz="1700">
                <a:latin typeface="Be Vietnam"/>
                <a:ea typeface="Be Vietnam"/>
                <a:cs typeface="Be Vietnam"/>
                <a:sym typeface="Be Vietnam"/>
              </a:rPr>
              <a:t>Bước 2:</a:t>
            </a:r>
            <a:r>
              <a:rPr lang="en" sz="1700">
                <a:latin typeface="Be Vietnam"/>
                <a:ea typeface="Be Vietnam"/>
                <a:cs typeface="Be Vietnam"/>
                <a:sym typeface="Be Vietnam"/>
              </a:rPr>
              <a:t> Mở rộng nút v bằng cách chọn một hành động ngẫu nhiên và thêm nút con v1</a:t>
            </a:r>
            <a:endParaRPr sz="1700">
              <a:latin typeface="Be Vietnam"/>
              <a:ea typeface="Be Vietnam"/>
              <a:cs typeface="Be Vietnam"/>
              <a:sym typeface="Be Vietnam"/>
            </a:endParaRPr>
          </a:p>
          <a:p>
            <a:pPr indent="-336550" lvl="0" marL="914400" rtl="0" algn="l">
              <a:spcBef>
                <a:spcPts val="0"/>
              </a:spcBef>
              <a:spcAft>
                <a:spcPts val="0"/>
              </a:spcAft>
              <a:buSzPts val="1700"/>
              <a:buFont typeface="Be Vietnam"/>
              <a:buChar char="●"/>
            </a:pPr>
            <a:r>
              <a:rPr b="1" lang="en" sz="1700">
                <a:latin typeface="Be Vietnam"/>
                <a:ea typeface="Be Vietnam"/>
                <a:cs typeface="Be Vietnam"/>
                <a:sym typeface="Be Vietnam"/>
              </a:rPr>
              <a:t>Bước 3: </a:t>
            </a:r>
            <a:r>
              <a:rPr lang="en" sz="1700">
                <a:latin typeface="Be Vietnam"/>
                <a:ea typeface="Be Vietnam"/>
                <a:cs typeface="Be Vietnam"/>
                <a:sym typeface="Be Vietnam"/>
              </a:rPr>
              <a:t>Mô phỏng từ trạng thái của nút v1 và trả về phần thưởng reward. </a:t>
            </a:r>
            <a:endParaRPr sz="1700">
              <a:latin typeface="Be Vietnam"/>
              <a:ea typeface="Be Vietnam"/>
              <a:cs typeface="Be Vietnam"/>
              <a:sym typeface="Be Vietnam"/>
            </a:endParaRPr>
          </a:p>
          <a:p>
            <a:pPr indent="-336550" lvl="0" marL="914400" rtl="0" algn="l">
              <a:spcBef>
                <a:spcPts val="0"/>
              </a:spcBef>
              <a:spcAft>
                <a:spcPts val="0"/>
              </a:spcAft>
              <a:buSzPts val="1700"/>
              <a:buFont typeface="Be Vietnam"/>
              <a:buChar char="●"/>
            </a:pPr>
            <a:r>
              <a:rPr b="1" lang="en" sz="1700">
                <a:latin typeface="Be Vietnam"/>
                <a:ea typeface="Be Vietnam"/>
                <a:cs typeface="Be Vietnam"/>
                <a:sym typeface="Be Vietnam"/>
              </a:rPr>
              <a:t>Bước 4: </a:t>
            </a:r>
            <a:r>
              <a:rPr lang="en" sz="1700">
                <a:latin typeface="Be Vietnam"/>
                <a:ea typeface="Be Vietnam"/>
                <a:cs typeface="Be Vietnam"/>
                <a:sym typeface="Be Vietnam"/>
              </a:rPr>
              <a:t>Lan truyền ngược phần thưởng từ nút v1 về nút gốc v0. Trả về nút con được thăm nhiều nhất từ gốc v0</a:t>
            </a:r>
            <a:endParaRPr sz="1700">
              <a:latin typeface="Be Vietnam"/>
              <a:ea typeface="Be Vietnam"/>
              <a:cs typeface="Be Vietnam"/>
              <a:sym typeface="Be Vietnam"/>
            </a:endParaRPr>
          </a:p>
          <a:p>
            <a:pPr indent="0" lvl="0" marL="91440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897" name="Google Shape;897;p54"/>
          <p:cNvCxnSpPr/>
          <p:nvPr/>
        </p:nvCxnSpPr>
        <p:spPr>
          <a:xfrm>
            <a:off x="2557200" y="14959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55"/>
          <p:cNvPicPr preferRelativeResize="0"/>
          <p:nvPr/>
        </p:nvPicPr>
        <p:blipFill>
          <a:blip r:embed="rId3">
            <a:alphaModFix/>
          </a:blip>
          <a:stretch>
            <a:fillRect/>
          </a:stretch>
        </p:blipFill>
        <p:spPr>
          <a:xfrm>
            <a:off x="1079513" y="794125"/>
            <a:ext cx="6984981" cy="3242175"/>
          </a:xfrm>
          <a:prstGeom prst="rect">
            <a:avLst/>
          </a:prstGeom>
          <a:noFill/>
          <a:ln>
            <a:noFill/>
          </a:ln>
        </p:spPr>
      </p:pic>
      <p:sp>
        <p:nvSpPr>
          <p:cNvPr id="903" name="Google Shape;903;p55"/>
          <p:cNvSpPr txBox="1"/>
          <p:nvPr/>
        </p:nvSpPr>
        <p:spPr>
          <a:xfrm>
            <a:off x="1796713" y="4036300"/>
            <a:ext cx="55506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 Mô phỏng thuật toán MCTS</a:t>
            </a:r>
            <a:endParaRPr>
              <a:solidFill>
                <a:schemeClr val="dk1"/>
              </a:solidFill>
              <a:latin typeface="Be Vietnam"/>
              <a:ea typeface="Be Vietnam"/>
              <a:cs typeface="Be Vietnam"/>
              <a:sym typeface="Be Vietna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5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Be Vietnam"/>
                <a:ea typeface="Be Vietnam"/>
                <a:cs typeface="Be Vietnam"/>
                <a:sym typeface="Be Vietnam"/>
              </a:rPr>
              <a:t>T</a:t>
            </a:r>
            <a:r>
              <a:rPr b="1" lang="en" sz="2500">
                <a:latin typeface="Be Vietnam"/>
                <a:ea typeface="Be Vietnam"/>
                <a:cs typeface="Be Vietnam"/>
                <a:sym typeface="Be Vietnam"/>
              </a:rPr>
              <a:t>huật toán Monte Carlo Tree Search </a:t>
            </a:r>
            <a:endParaRPr b="1" sz="2500">
              <a:latin typeface="Be Vietnam"/>
              <a:ea typeface="Be Vietnam"/>
              <a:cs typeface="Be Vietnam"/>
              <a:sym typeface="Be Vietnam"/>
            </a:endParaRPr>
          </a:p>
          <a:p>
            <a:pPr indent="0" lvl="0" marL="0" rtl="0" algn="l">
              <a:spcBef>
                <a:spcPts val="0"/>
              </a:spcBef>
              <a:spcAft>
                <a:spcPts val="0"/>
              </a:spcAft>
              <a:buNone/>
            </a:pPr>
            <a:r>
              <a:t/>
            </a:r>
            <a:endParaRPr b="1" sz="2900">
              <a:latin typeface="Be Vietnam"/>
              <a:ea typeface="Be Vietnam"/>
              <a:cs typeface="Be Vietnam"/>
              <a:sym typeface="Be Vietnam"/>
            </a:endParaRPr>
          </a:p>
          <a:p>
            <a:pPr indent="0" lvl="0" marL="0" rtl="0" algn="l">
              <a:spcBef>
                <a:spcPts val="0"/>
              </a:spcBef>
              <a:spcAft>
                <a:spcPts val="0"/>
              </a:spcAft>
              <a:buNone/>
            </a:pPr>
            <a:r>
              <a:t/>
            </a:r>
            <a:endParaRPr b="1" sz="2800">
              <a:latin typeface="Be Vietnam"/>
              <a:ea typeface="Be Vietnam"/>
              <a:cs typeface="Be Vietnam"/>
              <a:sym typeface="Be Vietnam"/>
            </a:endParaRPr>
          </a:p>
        </p:txBody>
      </p:sp>
      <p:sp>
        <p:nvSpPr>
          <p:cNvPr id="909" name="Google Shape;909;p56"/>
          <p:cNvSpPr txBox="1"/>
          <p:nvPr>
            <p:ph idx="1" type="body"/>
          </p:nvPr>
        </p:nvSpPr>
        <p:spPr>
          <a:xfrm>
            <a:off x="715050" y="1242400"/>
            <a:ext cx="7713900" cy="3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a:t>
            </a:r>
            <a:r>
              <a:rPr lang="en" sz="2000">
                <a:latin typeface="Be Vietnam"/>
                <a:ea typeface="Be Vietnam"/>
                <a:cs typeface="Be Vietnam"/>
                <a:sym typeface="Be Vietnam"/>
              </a:rPr>
              <a:t>Nhược điểm</a:t>
            </a:r>
            <a:r>
              <a:rPr lang="en" sz="2000">
                <a:latin typeface="Be Vietnam"/>
                <a:ea typeface="Be Vietnam"/>
                <a:cs typeface="Be Vietnam"/>
                <a:sym typeface="Be Vietnam"/>
              </a:rPr>
              <a:t>  </a:t>
            </a:r>
            <a:endParaRPr sz="2000">
              <a:latin typeface="Be Vietnam"/>
              <a:ea typeface="Be Vietnam"/>
              <a:cs typeface="Be Vietnam"/>
              <a:sym typeface="Be Vietnam"/>
            </a:endParaRPr>
          </a:p>
          <a:p>
            <a:pPr indent="-336550" lvl="0" marL="914400" rtl="0" algn="l">
              <a:spcBef>
                <a:spcPts val="1000"/>
              </a:spcBef>
              <a:spcAft>
                <a:spcPts val="0"/>
              </a:spcAft>
              <a:buSzPts val="1700"/>
              <a:buFont typeface="Be Vietnam"/>
              <a:buChar char="●"/>
            </a:pPr>
            <a:r>
              <a:rPr lang="en" sz="1700">
                <a:latin typeface="Be Vietnam"/>
                <a:ea typeface="Be Vietnam"/>
                <a:cs typeface="Be Vietnam"/>
                <a:sym typeface="Be Vietnam"/>
              </a:rPr>
              <a:t>Số lần lặp cần thiết cho thuật toán MCTS trong cờ tướng có thể nằm trong khoảng từ vài nghìn lần đến hàng triệu lần tùy thuộc vào cấu hình cụ thể của thuật toán và mục tiêu hiệu suất. Nên nếu chỉ lặp số lượng nhỏ, nước đi sẽ không tốt.</a:t>
            </a:r>
            <a:endParaRPr sz="1700">
              <a:latin typeface="Be Vietnam"/>
              <a:ea typeface="Be Vietnam"/>
              <a:cs typeface="Be Vietnam"/>
              <a:sym typeface="Be Vietnam"/>
            </a:endParaRPr>
          </a:p>
          <a:p>
            <a:pPr indent="-336550" lvl="0" marL="914400" rtl="0" algn="l">
              <a:spcBef>
                <a:spcPts val="0"/>
              </a:spcBef>
              <a:spcAft>
                <a:spcPts val="0"/>
              </a:spcAft>
              <a:buSzPts val="1700"/>
              <a:buFont typeface="Be Vietnam"/>
              <a:buChar char="●"/>
            </a:pPr>
            <a:r>
              <a:rPr lang="en" sz="1700">
                <a:latin typeface="Be Vietnam"/>
                <a:ea typeface="Be Vietnam"/>
                <a:cs typeface="Be Vietnam"/>
                <a:sym typeface="Be Vietnam"/>
              </a:rPr>
              <a:t>MCTS có thể làm việc  không cần đến tri thức đặc trưng của trò chơi. Tuy nhiên, tri thức rất cần  thiết  để  cải  tiến  các  phương  pháp  học  tăng cường, và học tăng cường là một phần của MCTS. </a:t>
            </a:r>
            <a:endParaRPr sz="1700">
              <a:latin typeface="Be Vietnam"/>
              <a:ea typeface="Be Vietnam"/>
              <a:cs typeface="Be Vietnam"/>
              <a:sym typeface="Be Vietnam"/>
            </a:endParaRPr>
          </a:p>
          <a:p>
            <a:pPr indent="0" lvl="0" marL="91440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910" name="Google Shape;910;p56"/>
          <p:cNvCxnSpPr/>
          <p:nvPr/>
        </p:nvCxnSpPr>
        <p:spPr>
          <a:xfrm>
            <a:off x="2815800" y="14864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1"/>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e Vietnam"/>
                <a:ea typeface="Be Vietnam"/>
                <a:cs typeface="Be Vietnam"/>
                <a:sym typeface="Be Vietnam"/>
              </a:rPr>
              <a:t>PHÂN TÍCH ĐỀ TÀI </a:t>
            </a:r>
            <a:endParaRPr b="1">
              <a:latin typeface="Be Vietnam"/>
              <a:ea typeface="Be Vietnam"/>
              <a:cs typeface="Be Vietnam"/>
              <a:sym typeface="Be Vietnam"/>
            </a:endParaRPr>
          </a:p>
        </p:txBody>
      </p:sp>
      <p:sp>
        <p:nvSpPr>
          <p:cNvPr id="204" name="Google Shape;204;p21"/>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05" name="Google Shape;205;p21"/>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206" name="Google Shape;206;p21"/>
          <p:cNvGrpSpPr/>
          <p:nvPr/>
        </p:nvGrpSpPr>
        <p:grpSpPr>
          <a:xfrm flipH="1">
            <a:off x="5437313" y="636639"/>
            <a:ext cx="3706695" cy="2550084"/>
            <a:chOff x="4388650" y="2224200"/>
            <a:chExt cx="1707525" cy="1174775"/>
          </a:xfrm>
        </p:grpSpPr>
        <p:sp>
          <p:nvSpPr>
            <p:cNvPr id="207" name="Google Shape;207;p21"/>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Be Vietnam"/>
                <a:ea typeface="Be Vietnam"/>
                <a:cs typeface="Be Vietnam"/>
                <a:sym typeface="Be Vietnam"/>
              </a:rPr>
              <a:t>T</a:t>
            </a:r>
            <a:r>
              <a:rPr b="1" lang="en" sz="2500">
                <a:latin typeface="Be Vietnam"/>
                <a:ea typeface="Be Vietnam"/>
                <a:cs typeface="Be Vietnam"/>
                <a:sym typeface="Be Vietnam"/>
              </a:rPr>
              <a:t>huật toán Monte Carlo Tree Search </a:t>
            </a:r>
            <a:endParaRPr b="1" sz="2500">
              <a:latin typeface="Be Vietnam"/>
              <a:ea typeface="Be Vietnam"/>
              <a:cs typeface="Be Vietnam"/>
              <a:sym typeface="Be Vietnam"/>
            </a:endParaRPr>
          </a:p>
          <a:p>
            <a:pPr indent="0" lvl="0" marL="0" rtl="0" algn="l">
              <a:spcBef>
                <a:spcPts val="0"/>
              </a:spcBef>
              <a:spcAft>
                <a:spcPts val="0"/>
              </a:spcAft>
              <a:buNone/>
            </a:pPr>
            <a:r>
              <a:t/>
            </a:r>
            <a:endParaRPr b="1" sz="2900">
              <a:latin typeface="Be Vietnam"/>
              <a:ea typeface="Be Vietnam"/>
              <a:cs typeface="Be Vietnam"/>
              <a:sym typeface="Be Vietnam"/>
            </a:endParaRPr>
          </a:p>
          <a:p>
            <a:pPr indent="0" lvl="0" marL="0" rtl="0" algn="l">
              <a:spcBef>
                <a:spcPts val="0"/>
              </a:spcBef>
              <a:spcAft>
                <a:spcPts val="0"/>
              </a:spcAft>
              <a:buNone/>
            </a:pPr>
            <a:r>
              <a:t/>
            </a:r>
            <a:endParaRPr b="1" sz="2800">
              <a:latin typeface="Be Vietnam"/>
              <a:ea typeface="Be Vietnam"/>
              <a:cs typeface="Be Vietnam"/>
              <a:sym typeface="Be Vietnam"/>
            </a:endParaRPr>
          </a:p>
        </p:txBody>
      </p:sp>
      <p:sp>
        <p:nvSpPr>
          <p:cNvPr id="916" name="Google Shape;916;p57"/>
          <p:cNvSpPr txBox="1"/>
          <p:nvPr>
            <p:ph idx="1" type="body"/>
          </p:nvPr>
        </p:nvSpPr>
        <p:spPr>
          <a:xfrm>
            <a:off x="715050" y="1242400"/>
            <a:ext cx="7713900" cy="3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Nhược điểm  </a:t>
            </a:r>
            <a:endParaRPr sz="2000">
              <a:latin typeface="Be Vietnam"/>
              <a:ea typeface="Be Vietnam"/>
              <a:cs typeface="Be Vietnam"/>
              <a:sym typeface="Be Vietnam"/>
            </a:endParaRPr>
          </a:p>
          <a:p>
            <a:pPr indent="-336550" lvl="0" marL="914400" rtl="0" algn="l">
              <a:spcBef>
                <a:spcPts val="1000"/>
              </a:spcBef>
              <a:spcAft>
                <a:spcPts val="0"/>
              </a:spcAft>
              <a:buSzPts val="1700"/>
              <a:buFont typeface="Be Vietnam"/>
              <a:buChar char="●"/>
            </a:pPr>
            <a:r>
              <a:rPr lang="en" sz="1700">
                <a:latin typeface="Be Vietnam"/>
                <a:ea typeface="Be Vietnam"/>
                <a:cs typeface="Be Vietnam"/>
                <a:sym typeface="Be Vietnam"/>
              </a:rPr>
              <a:t>Sử dụng thuật toán Greedy để thực hiện mô phỏng các nước đi, điều này có thể dẫn đến việc giảm tính đa dạng và khả năng khám phá của thuật toán MCTS.</a:t>
            </a:r>
            <a:endParaRPr sz="1700">
              <a:latin typeface="Be Vietnam"/>
              <a:ea typeface="Be Vietnam"/>
              <a:cs typeface="Be Vietnam"/>
              <a:sym typeface="Be Vietnam"/>
            </a:endParaRPr>
          </a:p>
          <a:p>
            <a:pPr indent="-336550" lvl="0" marL="914400" rtl="0" algn="l">
              <a:spcBef>
                <a:spcPts val="0"/>
              </a:spcBef>
              <a:spcAft>
                <a:spcPts val="0"/>
              </a:spcAft>
              <a:buSzPts val="1700"/>
              <a:buFont typeface="Be Vietnam"/>
              <a:buChar char="●"/>
            </a:pPr>
            <a:r>
              <a:rPr lang="en" sz="1700">
                <a:latin typeface="Be Vietnam"/>
                <a:ea typeface="Be Vietnam"/>
                <a:cs typeface="Be Vietnam"/>
                <a:sym typeface="Be Vietnam"/>
              </a:rPr>
              <a:t>Hàm </a:t>
            </a:r>
            <a:r>
              <a:rPr b="1" lang="en" sz="1700">
                <a:latin typeface="Be Vietnam"/>
                <a:ea typeface="Be Vietnam"/>
                <a:cs typeface="Be Vietnam"/>
                <a:sym typeface="Be Vietnam"/>
              </a:rPr>
              <a:t>generate_next_states(state)</a:t>
            </a:r>
            <a:r>
              <a:rPr lang="en" sz="1700">
                <a:latin typeface="Be Vietnam"/>
                <a:ea typeface="Be Vietnam"/>
                <a:cs typeface="Be Vietnam"/>
                <a:sym typeface="Be Vietnam"/>
              </a:rPr>
              <a:t> chỉ tạo ra các trạng thái con bằng cách di chuyển các quân cờ một cách ngẫu nhiên.</a:t>
            </a:r>
            <a:endParaRPr sz="1700">
              <a:latin typeface="Be Vietnam"/>
              <a:ea typeface="Be Vietnam"/>
              <a:cs typeface="Be Vietnam"/>
              <a:sym typeface="Be Vietnam"/>
            </a:endParaRPr>
          </a:p>
          <a:p>
            <a:pPr indent="-336550" lvl="0" marL="914400" rtl="0" algn="l">
              <a:spcBef>
                <a:spcPts val="0"/>
              </a:spcBef>
              <a:spcAft>
                <a:spcPts val="0"/>
              </a:spcAft>
              <a:buSzPts val="1700"/>
              <a:buFont typeface="Be Vietnam"/>
              <a:buChar char="●"/>
            </a:pPr>
            <a:r>
              <a:rPr lang="en" sz="1700">
                <a:latin typeface="Be Vietnam"/>
                <a:ea typeface="Be Vietnam"/>
                <a:cs typeface="Be Vietnam"/>
                <a:sym typeface="Be Vietnam"/>
              </a:rPr>
              <a:t>Hàm </a:t>
            </a:r>
            <a:r>
              <a:rPr b="1" lang="en" sz="1700">
                <a:latin typeface="Be Vietnam"/>
                <a:ea typeface="Be Vietnam"/>
                <a:cs typeface="Be Vietnam"/>
                <a:sym typeface="Be Vietnam"/>
              </a:rPr>
              <a:t>backpropagate(node, reward)</a:t>
            </a:r>
            <a:r>
              <a:rPr lang="en" sz="1700">
                <a:latin typeface="Be Vietnam"/>
                <a:ea typeface="Be Vietnam"/>
                <a:cs typeface="Be Vietnam"/>
                <a:sym typeface="Be Vietnam"/>
              </a:rPr>
              <a:t> đơn giản tăng lượt thăm và cộng điểm thưởng cho tất cả các nút trên đường đi từ nút lá về nút gốc.</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917" name="Google Shape;917;p57"/>
          <p:cNvCxnSpPr/>
          <p:nvPr/>
        </p:nvCxnSpPr>
        <p:spPr>
          <a:xfrm>
            <a:off x="2815800" y="14864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5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Be Vietnam"/>
                <a:ea typeface="Be Vietnam"/>
                <a:cs typeface="Be Vietnam"/>
                <a:sym typeface="Be Vietnam"/>
              </a:rPr>
              <a:t>T</a:t>
            </a:r>
            <a:r>
              <a:rPr b="1" lang="en" sz="2500">
                <a:latin typeface="Be Vietnam"/>
                <a:ea typeface="Be Vietnam"/>
                <a:cs typeface="Be Vietnam"/>
                <a:sym typeface="Be Vietnam"/>
              </a:rPr>
              <a:t>huật toán Monte Carlo Tree Search </a:t>
            </a:r>
            <a:endParaRPr b="1" sz="2500">
              <a:latin typeface="Be Vietnam"/>
              <a:ea typeface="Be Vietnam"/>
              <a:cs typeface="Be Vietnam"/>
              <a:sym typeface="Be Vietnam"/>
            </a:endParaRPr>
          </a:p>
          <a:p>
            <a:pPr indent="0" lvl="0" marL="0" rtl="0" algn="l">
              <a:spcBef>
                <a:spcPts val="0"/>
              </a:spcBef>
              <a:spcAft>
                <a:spcPts val="0"/>
              </a:spcAft>
              <a:buNone/>
            </a:pPr>
            <a:r>
              <a:t/>
            </a:r>
            <a:endParaRPr b="1" sz="2900">
              <a:latin typeface="Be Vietnam"/>
              <a:ea typeface="Be Vietnam"/>
              <a:cs typeface="Be Vietnam"/>
              <a:sym typeface="Be Vietnam"/>
            </a:endParaRPr>
          </a:p>
          <a:p>
            <a:pPr indent="0" lvl="0" marL="0" rtl="0" algn="l">
              <a:spcBef>
                <a:spcPts val="0"/>
              </a:spcBef>
              <a:spcAft>
                <a:spcPts val="0"/>
              </a:spcAft>
              <a:buNone/>
            </a:pPr>
            <a:r>
              <a:t/>
            </a:r>
            <a:endParaRPr b="1" sz="2800">
              <a:latin typeface="Be Vietnam"/>
              <a:ea typeface="Be Vietnam"/>
              <a:cs typeface="Be Vietnam"/>
              <a:sym typeface="Be Vietnam"/>
            </a:endParaRPr>
          </a:p>
        </p:txBody>
      </p:sp>
      <p:sp>
        <p:nvSpPr>
          <p:cNvPr id="923" name="Google Shape;923;p58"/>
          <p:cNvSpPr txBox="1"/>
          <p:nvPr>
            <p:ph idx="1" type="body"/>
          </p:nvPr>
        </p:nvSpPr>
        <p:spPr>
          <a:xfrm>
            <a:off x="715050" y="1242400"/>
            <a:ext cx="7713900" cy="3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a:t>
            </a:r>
            <a:r>
              <a:rPr lang="en" sz="2000">
                <a:latin typeface="Be Vietnam"/>
                <a:ea typeface="Be Vietnam"/>
                <a:cs typeface="Be Vietnam"/>
                <a:sym typeface="Be Vietnam"/>
              </a:rPr>
              <a:t> Đề xuất giải pháp</a:t>
            </a:r>
            <a:r>
              <a:rPr lang="en" sz="2000">
                <a:latin typeface="Be Vietnam"/>
                <a:ea typeface="Be Vietnam"/>
                <a:cs typeface="Be Vietnam"/>
                <a:sym typeface="Be Vietnam"/>
              </a:rPr>
              <a:t>  </a:t>
            </a:r>
            <a:endParaRPr sz="2000">
              <a:latin typeface="Be Vietnam"/>
              <a:ea typeface="Be Vietnam"/>
              <a:cs typeface="Be Vietnam"/>
              <a:sym typeface="Be Vietnam"/>
            </a:endParaRPr>
          </a:p>
          <a:p>
            <a:pPr indent="-336550" lvl="0" marL="914400" rtl="0" algn="l">
              <a:spcBef>
                <a:spcPts val="1000"/>
              </a:spcBef>
              <a:spcAft>
                <a:spcPts val="0"/>
              </a:spcAft>
              <a:buSzPts val="1700"/>
              <a:buFont typeface="Be Vietnam"/>
              <a:buChar char="●"/>
            </a:pPr>
            <a:r>
              <a:rPr lang="en" sz="1700">
                <a:latin typeface="Be Vietnam"/>
                <a:ea typeface="Be Vietnam"/>
                <a:cs typeface="Be Vietnam"/>
                <a:sym typeface="Be Vietnam"/>
              </a:rPr>
              <a:t>Sử dụng một mô hình học sâu như mạng nơ-ron tích chập (CNN) để đánh giá trạng thái của bàn cờ.</a:t>
            </a:r>
            <a:endParaRPr sz="1700">
              <a:latin typeface="Be Vietnam"/>
              <a:ea typeface="Be Vietnam"/>
              <a:cs typeface="Be Vietnam"/>
              <a:sym typeface="Be Vietnam"/>
            </a:endParaRPr>
          </a:p>
          <a:p>
            <a:pPr indent="-336550" lvl="0" marL="914400" rtl="0" algn="l">
              <a:spcBef>
                <a:spcPts val="0"/>
              </a:spcBef>
              <a:spcAft>
                <a:spcPts val="0"/>
              </a:spcAft>
              <a:buSzPts val="1700"/>
              <a:buFont typeface="Be Vietnam"/>
              <a:buChar char="●"/>
            </a:pPr>
            <a:r>
              <a:rPr lang="en" sz="1700">
                <a:latin typeface="Be Vietnam"/>
                <a:ea typeface="Be Vietnam"/>
                <a:cs typeface="Be Vietnam"/>
                <a:sym typeface="Be Vietnam"/>
              </a:rPr>
              <a:t>Thay vì sử dụng Greedy, sử dụng một thuật toán mô phỏng cải tiến như AlphaZero</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924" name="Google Shape;924;p58"/>
          <p:cNvCxnSpPr/>
          <p:nvPr/>
        </p:nvCxnSpPr>
        <p:spPr>
          <a:xfrm>
            <a:off x="3533000" y="14966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9"/>
          <p:cNvSpPr txBox="1"/>
          <p:nvPr/>
        </p:nvSpPr>
        <p:spPr>
          <a:xfrm>
            <a:off x="755100" y="2265300"/>
            <a:ext cx="70236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Chiến thuật sử dụng </a:t>
            </a:r>
            <a:endParaRPr b="1" sz="3000">
              <a:solidFill>
                <a:schemeClr val="dk1"/>
              </a:solidFill>
              <a:latin typeface="Be Vietnam"/>
              <a:ea typeface="Be Vietnam"/>
              <a:cs typeface="Be Vietnam"/>
              <a:sym typeface="Be Vietnam"/>
            </a:endParaRPr>
          </a:p>
        </p:txBody>
      </p:sp>
      <p:grpSp>
        <p:nvGrpSpPr>
          <p:cNvPr id="930" name="Google Shape;930;p59"/>
          <p:cNvGrpSpPr/>
          <p:nvPr/>
        </p:nvGrpSpPr>
        <p:grpSpPr>
          <a:xfrm>
            <a:off x="-12" y="3767848"/>
            <a:ext cx="1732082" cy="1375649"/>
            <a:chOff x="2735825" y="2251925"/>
            <a:chExt cx="1386775" cy="1101400"/>
          </a:xfrm>
        </p:grpSpPr>
        <p:sp>
          <p:nvSpPr>
            <p:cNvPr id="931" name="Google Shape;931;p59"/>
            <p:cNvSpPr/>
            <p:nvPr/>
          </p:nvSpPr>
          <p:spPr>
            <a:xfrm>
              <a:off x="3436875" y="2721175"/>
              <a:ext cx="551875" cy="126275"/>
            </a:xfrm>
            <a:custGeom>
              <a:rect b="b" l="l" r="r" t="t"/>
              <a:pathLst>
                <a:path extrusionOk="0" h="5051" w="22075">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9"/>
            <p:cNvSpPr/>
            <p:nvPr/>
          </p:nvSpPr>
          <p:spPr>
            <a:xfrm>
              <a:off x="3947100" y="2742375"/>
              <a:ext cx="52375" cy="73975"/>
            </a:xfrm>
            <a:custGeom>
              <a:rect b="b" l="l" r="r" t="t"/>
              <a:pathLst>
                <a:path extrusionOk="0" h="2959" w="2095">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9"/>
            <p:cNvSpPr/>
            <p:nvPr/>
          </p:nvSpPr>
          <p:spPr>
            <a:xfrm>
              <a:off x="3970975" y="2715625"/>
              <a:ext cx="74850" cy="101600"/>
            </a:xfrm>
            <a:custGeom>
              <a:rect b="b" l="l" r="r" t="t"/>
              <a:pathLst>
                <a:path extrusionOk="0" h="4064" w="2994">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9"/>
            <p:cNvSpPr/>
            <p:nvPr/>
          </p:nvSpPr>
          <p:spPr>
            <a:xfrm>
              <a:off x="4005200" y="2715300"/>
              <a:ext cx="56175" cy="99575"/>
            </a:xfrm>
            <a:custGeom>
              <a:rect b="b" l="l" r="r" t="t"/>
              <a:pathLst>
                <a:path extrusionOk="0" h="3983" w="2247">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9"/>
            <p:cNvSpPr/>
            <p:nvPr/>
          </p:nvSpPr>
          <p:spPr>
            <a:xfrm>
              <a:off x="4023650" y="2726700"/>
              <a:ext cx="35825" cy="74900"/>
            </a:xfrm>
            <a:custGeom>
              <a:rect b="b" l="l" r="r" t="t"/>
              <a:pathLst>
                <a:path extrusionOk="0" h="2996" w="1433">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9"/>
            <p:cNvSpPr/>
            <p:nvPr/>
          </p:nvSpPr>
          <p:spPr>
            <a:xfrm>
              <a:off x="4016475" y="2729575"/>
              <a:ext cx="31300" cy="71525"/>
            </a:xfrm>
            <a:custGeom>
              <a:rect b="b" l="l" r="r" t="t"/>
              <a:pathLst>
                <a:path extrusionOk="0" h="2861" w="1252">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9"/>
            <p:cNvSpPr/>
            <p:nvPr/>
          </p:nvSpPr>
          <p:spPr>
            <a:xfrm>
              <a:off x="4013800" y="2729575"/>
              <a:ext cx="79075" cy="45050"/>
            </a:xfrm>
            <a:custGeom>
              <a:rect b="b" l="l" r="r" t="t"/>
              <a:pathLst>
                <a:path extrusionOk="0" h="1802" w="3163">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p:nvPr/>
          </p:nvSpPr>
          <p:spPr>
            <a:xfrm>
              <a:off x="4020675" y="2764550"/>
              <a:ext cx="69400" cy="51875"/>
            </a:xfrm>
            <a:custGeom>
              <a:rect b="b" l="l" r="r" t="t"/>
              <a:pathLst>
                <a:path extrusionOk="0" h="2075" w="2776">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9"/>
            <p:cNvSpPr/>
            <p:nvPr/>
          </p:nvSpPr>
          <p:spPr>
            <a:xfrm>
              <a:off x="4011775" y="2704125"/>
              <a:ext cx="110825" cy="46250"/>
            </a:xfrm>
            <a:custGeom>
              <a:rect b="b" l="l" r="r" t="t"/>
              <a:pathLst>
                <a:path extrusionOk="0" h="1850" w="4433">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9"/>
            <p:cNvSpPr/>
            <p:nvPr/>
          </p:nvSpPr>
          <p:spPr>
            <a:xfrm>
              <a:off x="3895525" y="2770275"/>
              <a:ext cx="27175" cy="53525"/>
            </a:xfrm>
            <a:custGeom>
              <a:rect b="b" l="l" r="r" t="t"/>
              <a:pathLst>
                <a:path extrusionOk="0" h="2141" w="1087">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9"/>
            <p:cNvSpPr/>
            <p:nvPr/>
          </p:nvSpPr>
          <p:spPr>
            <a:xfrm>
              <a:off x="3826150" y="2784150"/>
              <a:ext cx="20525" cy="54400"/>
            </a:xfrm>
            <a:custGeom>
              <a:rect b="b" l="l" r="r" t="t"/>
              <a:pathLst>
                <a:path extrusionOk="0" h="2176" w="821">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9"/>
            <p:cNvSpPr/>
            <p:nvPr/>
          </p:nvSpPr>
          <p:spPr>
            <a:xfrm>
              <a:off x="3753975" y="2792475"/>
              <a:ext cx="23575" cy="53975"/>
            </a:xfrm>
            <a:custGeom>
              <a:rect b="b" l="l" r="r" t="t"/>
              <a:pathLst>
                <a:path extrusionOk="0" h="2159" w="943">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9"/>
            <p:cNvSpPr/>
            <p:nvPr/>
          </p:nvSpPr>
          <p:spPr>
            <a:xfrm>
              <a:off x="3671875" y="2793425"/>
              <a:ext cx="20900" cy="53250"/>
            </a:xfrm>
            <a:custGeom>
              <a:rect b="b" l="l" r="r" t="t"/>
              <a:pathLst>
                <a:path extrusionOk="0" h="2130" w="836">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9"/>
            <p:cNvSpPr/>
            <p:nvPr/>
          </p:nvSpPr>
          <p:spPr>
            <a:xfrm>
              <a:off x="3609375" y="2785650"/>
              <a:ext cx="21900" cy="53750"/>
            </a:xfrm>
            <a:custGeom>
              <a:rect b="b" l="l" r="r" t="t"/>
              <a:pathLst>
                <a:path extrusionOk="0" h="2150" w="876">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9"/>
            <p:cNvSpPr/>
            <p:nvPr/>
          </p:nvSpPr>
          <p:spPr>
            <a:xfrm>
              <a:off x="3553050" y="2772750"/>
              <a:ext cx="27150" cy="53075"/>
            </a:xfrm>
            <a:custGeom>
              <a:rect b="b" l="l" r="r" t="t"/>
              <a:pathLst>
                <a:path extrusionOk="0" h="2123" w="1086">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9"/>
            <p:cNvSpPr/>
            <p:nvPr/>
          </p:nvSpPr>
          <p:spPr>
            <a:xfrm>
              <a:off x="3554300" y="2790225"/>
              <a:ext cx="406950" cy="57225"/>
            </a:xfrm>
            <a:custGeom>
              <a:rect b="b" l="l" r="r" t="t"/>
              <a:pathLst>
                <a:path extrusionOk="0" h="2289" w="16278">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9"/>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9"/>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9"/>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9"/>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9"/>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9"/>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9"/>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9"/>
            <p:cNvSpPr/>
            <p:nvPr/>
          </p:nvSpPr>
          <p:spPr>
            <a:xfrm>
              <a:off x="3314875" y="2660500"/>
              <a:ext cx="279600" cy="551750"/>
            </a:xfrm>
            <a:custGeom>
              <a:rect b="b" l="l" r="r" t="t"/>
              <a:pathLst>
                <a:path extrusionOk="0" h="22070" w="11184">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9"/>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9"/>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9"/>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9"/>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9"/>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9"/>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9"/>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9"/>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9"/>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9"/>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9"/>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9"/>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9"/>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9"/>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9"/>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9"/>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9"/>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9"/>
            <p:cNvSpPr/>
            <p:nvPr/>
          </p:nvSpPr>
          <p:spPr>
            <a:xfrm>
              <a:off x="3314875" y="2660500"/>
              <a:ext cx="279600" cy="551750"/>
            </a:xfrm>
            <a:custGeom>
              <a:rect b="b" l="l" r="r" t="t"/>
              <a:pathLst>
                <a:path extrusionOk="0" h="22070" w="11184">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9"/>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9"/>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9"/>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9"/>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9"/>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9"/>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9"/>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9"/>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9"/>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9"/>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9"/>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9"/>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9"/>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9"/>
            <p:cNvSpPr/>
            <p:nvPr/>
          </p:nvSpPr>
          <p:spPr>
            <a:xfrm>
              <a:off x="2735825" y="2782850"/>
              <a:ext cx="384850" cy="382025"/>
            </a:xfrm>
            <a:custGeom>
              <a:rect b="b" l="l" r="r" t="t"/>
              <a:pathLst>
                <a:path extrusionOk="0" h="15281" w="15394">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9"/>
            <p:cNvSpPr/>
            <p:nvPr/>
          </p:nvSpPr>
          <p:spPr>
            <a:xfrm>
              <a:off x="3017125" y="3079575"/>
              <a:ext cx="27725" cy="50200"/>
            </a:xfrm>
            <a:custGeom>
              <a:rect b="b" l="l" r="r" t="t"/>
              <a:pathLst>
                <a:path extrusionOk="0" h="2008" w="1109">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9"/>
            <p:cNvSpPr/>
            <p:nvPr/>
          </p:nvSpPr>
          <p:spPr>
            <a:xfrm>
              <a:off x="2948925" y="3104650"/>
              <a:ext cx="33875" cy="48725"/>
            </a:xfrm>
            <a:custGeom>
              <a:rect b="b" l="l" r="r" t="t"/>
              <a:pathLst>
                <a:path extrusionOk="0" h="1949" w="1355">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p:nvPr/>
          </p:nvSpPr>
          <p:spPr>
            <a:xfrm>
              <a:off x="2868250" y="3115525"/>
              <a:ext cx="19750" cy="49325"/>
            </a:xfrm>
            <a:custGeom>
              <a:rect b="b" l="l" r="r" t="t"/>
              <a:pathLst>
                <a:path extrusionOk="0" h="1973" w="79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9"/>
            <p:cNvSpPr/>
            <p:nvPr/>
          </p:nvSpPr>
          <p:spPr>
            <a:xfrm>
              <a:off x="2786950" y="3088250"/>
              <a:ext cx="39000" cy="48625"/>
            </a:xfrm>
            <a:custGeom>
              <a:rect b="b" l="l" r="r" t="t"/>
              <a:pathLst>
                <a:path extrusionOk="0" h="1945" w="156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9"/>
            <p:cNvSpPr/>
            <p:nvPr/>
          </p:nvSpPr>
          <p:spPr>
            <a:xfrm>
              <a:off x="2745750" y="3033225"/>
              <a:ext cx="47775" cy="33325"/>
            </a:xfrm>
            <a:custGeom>
              <a:rect b="b" l="l" r="r" t="t"/>
              <a:pathLst>
                <a:path extrusionOk="0" h="1333" w="1911">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9"/>
            <p:cNvSpPr/>
            <p:nvPr/>
          </p:nvSpPr>
          <p:spPr>
            <a:xfrm>
              <a:off x="2736900" y="2955825"/>
              <a:ext cx="50150" cy="17450"/>
            </a:xfrm>
            <a:custGeom>
              <a:rect b="b" l="l" r="r" t="t"/>
              <a:pathLst>
                <a:path extrusionOk="0" h="698" w="2006">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9"/>
            <p:cNvSpPr/>
            <p:nvPr/>
          </p:nvSpPr>
          <p:spPr>
            <a:xfrm>
              <a:off x="2772900" y="2869025"/>
              <a:ext cx="51800" cy="33125"/>
            </a:xfrm>
            <a:custGeom>
              <a:rect b="b" l="l" r="r" t="t"/>
              <a:pathLst>
                <a:path extrusionOk="0" h="1325" w="2072">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9"/>
            <p:cNvSpPr/>
            <p:nvPr/>
          </p:nvSpPr>
          <p:spPr>
            <a:xfrm>
              <a:off x="2839325" y="2819275"/>
              <a:ext cx="38600" cy="45025"/>
            </a:xfrm>
            <a:custGeom>
              <a:rect b="b" l="l" r="r" t="t"/>
              <a:pathLst>
                <a:path extrusionOk="0" h="1801" w="1544">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9"/>
            <p:cNvSpPr/>
            <p:nvPr/>
          </p:nvSpPr>
          <p:spPr>
            <a:xfrm>
              <a:off x="2920500" y="2789525"/>
              <a:ext cx="29300" cy="49500"/>
            </a:xfrm>
            <a:custGeom>
              <a:rect b="b" l="l" r="r" t="t"/>
              <a:pathLst>
                <a:path extrusionOk="0" h="1980" w="1172">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9"/>
            <p:cNvSpPr/>
            <p:nvPr/>
          </p:nvSpPr>
          <p:spPr>
            <a:xfrm>
              <a:off x="3067125" y="3030950"/>
              <a:ext cx="62450" cy="74525"/>
            </a:xfrm>
            <a:custGeom>
              <a:rect b="b" l="l" r="r" t="t"/>
              <a:pathLst>
                <a:path extrusionOk="0" h="2981" w="2498">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9"/>
            <p:cNvSpPr/>
            <p:nvPr/>
          </p:nvSpPr>
          <p:spPr>
            <a:xfrm>
              <a:off x="3088500" y="2995375"/>
              <a:ext cx="87375" cy="98250"/>
            </a:xfrm>
            <a:custGeom>
              <a:rect b="b" l="l" r="r" t="t"/>
              <a:pathLst>
                <a:path extrusionOk="0" h="3930" w="3495">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9"/>
            <p:cNvSpPr/>
            <p:nvPr/>
          </p:nvSpPr>
          <p:spPr>
            <a:xfrm>
              <a:off x="3116700" y="2994000"/>
              <a:ext cx="69100" cy="92075"/>
            </a:xfrm>
            <a:custGeom>
              <a:rect b="b" l="l" r="r" t="t"/>
              <a:pathLst>
                <a:path extrusionOk="0" h="3683" w="2764">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p:nvPr/>
          </p:nvSpPr>
          <p:spPr>
            <a:xfrm>
              <a:off x="3133025" y="3003575"/>
              <a:ext cx="49075" cy="69275"/>
            </a:xfrm>
            <a:custGeom>
              <a:rect b="b" l="l" r="r" t="t"/>
              <a:pathLst>
                <a:path extrusionOk="0" h="2771" w="1963">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9"/>
            <p:cNvSpPr/>
            <p:nvPr/>
          </p:nvSpPr>
          <p:spPr>
            <a:xfrm>
              <a:off x="3129000" y="3008175"/>
              <a:ext cx="42225" cy="64650"/>
            </a:xfrm>
            <a:custGeom>
              <a:rect b="b" l="l" r="r" t="t"/>
              <a:pathLst>
                <a:path extrusionOk="0" h="2586" w="1689">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9"/>
            <p:cNvSpPr/>
            <p:nvPr/>
          </p:nvSpPr>
          <p:spPr>
            <a:xfrm>
              <a:off x="3127225" y="2999175"/>
              <a:ext cx="80800" cy="41325"/>
            </a:xfrm>
            <a:custGeom>
              <a:rect b="b" l="l" r="r" t="t"/>
              <a:pathLst>
                <a:path extrusionOk="0" h="1653" w="3232">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9"/>
            <p:cNvSpPr/>
            <p:nvPr/>
          </p:nvSpPr>
          <p:spPr>
            <a:xfrm>
              <a:off x="3119875" y="2973800"/>
              <a:ext cx="80650" cy="45950"/>
            </a:xfrm>
            <a:custGeom>
              <a:rect b="b" l="l" r="r" t="t"/>
              <a:pathLst>
                <a:path extrusionOk="0" h="1838" w="3226">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9"/>
            <p:cNvSpPr/>
            <p:nvPr/>
          </p:nvSpPr>
          <p:spPr>
            <a:xfrm>
              <a:off x="3139725" y="3034050"/>
              <a:ext cx="73200" cy="45725"/>
            </a:xfrm>
            <a:custGeom>
              <a:rect b="b" l="l" r="r" t="t"/>
              <a:pathLst>
                <a:path extrusionOk="0" h="1829" w="2928">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9"/>
            <p:cNvSpPr/>
            <p:nvPr/>
          </p:nvSpPr>
          <p:spPr>
            <a:xfrm>
              <a:off x="2735825" y="2782850"/>
              <a:ext cx="356075" cy="382025"/>
            </a:xfrm>
            <a:custGeom>
              <a:rect b="b" l="l" r="r" t="t"/>
              <a:pathLst>
                <a:path extrusionOk="0" h="15281" w="14243">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60"/>
          <p:cNvSpPr txBox="1"/>
          <p:nvPr>
            <p:ph type="title"/>
          </p:nvPr>
        </p:nvSpPr>
        <p:spPr>
          <a:xfrm>
            <a:off x="715050" y="221805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 Vietnam"/>
                <a:ea typeface="Be Vietnam"/>
                <a:cs typeface="Be Vietnam"/>
                <a:sym typeface="Be Vietnam"/>
              </a:rPr>
              <a:t>Trọng số cho vị trí của một số quân cờ</a:t>
            </a:r>
            <a:endParaRPr>
              <a:latin typeface="Be Vietnam"/>
              <a:ea typeface="Be Vietnam"/>
              <a:cs typeface="Be Vietnam"/>
              <a:sym typeface="Be Vietnam"/>
            </a:endParaRPr>
          </a:p>
        </p:txBody>
      </p:sp>
      <p:grpSp>
        <p:nvGrpSpPr>
          <p:cNvPr id="1019" name="Google Shape;1019;p60"/>
          <p:cNvGrpSpPr/>
          <p:nvPr/>
        </p:nvGrpSpPr>
        <p:grpSpPr>
          <a:xfrm>
            <a:off x="5278711" y="3492781"/>
            <a:ext cx="3567578" cy="1375630"/>
            <a:chOff x="3864536" y="2740081"/>
            <a:chExt cx="3567578" cy="1375630"/>
          </a:xfrm>
        </p:grpSpPr>
        <p:grpSp>
          <p:nvGrpSpPr>
            <p:cNvPr id="1020" name="Google Shape;1020;p60"/>
            <p:cNvGrpSpPr/>
            <p:nvPr/>
          </p:nvGrpSpPr>
          <p:grpSpPr>
            <a:xfrm>
              <a:off x="3864536" y="2740081"/>
              <a:ext cx="2979176" cy="1374847"/>
              <a:chOff x="234675" y="2436575"/>
              <a:chExt cx="2470500" cy="1140100"/>
            </a:xfrm>
          </p:grpSpPr>
          <p:sp>
            <p:nvSpPr>
              <p:cNvPr id="1021" name="Google Shape;1021;p60"/>
              <p:cNvSpPr/>
              <p:nvPr/>
            </p:nvSpPr>
            <p:spPr>
              <a:xfrm>
                <a:off x="234675" y="2589050"/>
                <a:ext cx="1866850" cy="987625"/>
              </a:xfrm>
              <a:custGeom>
                <a:rect b="b" l="l" r="r" t="t"/>
                <a:pathLst>
                  <a:path extrusionOk="0" h="39505" w="74674">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0"/>
              <p:cNvSpPr/>
              <p:nvPr/>
            </p:nvSpPr>
            <p:spPr>
              <a:xfrm>
                <a:off x="282175" y="2589050"/>
                <a:ext cx="1866900" cy="987625"/>
              </a:xfrm>
              <a:custGeom>
                <a:rect b="b" l="l" r="r" t="t"/>
                <a:pathLst>
                  <a:path extrusionOk="0" h="39505" w="74676">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0"/>
              <p:cNvSpPr/>
              <p:nvPr/>
            </p:nvSpPr>
            <p:spPr>
              <a:xfrm>
                <a:off x="330950" y="2627075"/>
                <a:ext cx="1747925" cy="851975"/>
              </a:xfrm>
              <a:custGeom>
                <a:rect b="b" l="l" r="r" t="t"/>
                <a:pathLst>
                  <a:path extrusionOk="0" h="34079" w="69917">
                    <a:moveTo>
                      <a:pt x="1" y="0"/>
                    </a:moveTo>
                    <a:lnTo>
                      <a:pt x="11906" y="34079"/>
                    </a:lnTo>
                    <a:lnTo>
                      <a:pt x="69916" y="34079"/>
                    </a:lnTo>
                    <a:lnTo>
                      <a:pt x="58011" y="0"/>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0"/>
              <p:cNvSpPr/>
              <p:nvPr/>
            </p:nvSpPr>
            <p:spPr>
              <a:xfrm>
                <a:off x="549325" y="3501800"/>
                <a:ext cx="373125" cy="74825"/>
              </a:xfrm>
              <a:custGeom>
                <a:rect b="b" l="l" r="r" t="t"/>
                <a:pathLst>
                  <a:path extrusionOk="0" h="2993" w="14925">
                    <a:moveTo>
                      <a:pt x="0" y="1"/>
                    </a:moveTo>
                    <a:lnTo>
                      <a:pt x="856" y="2450"/>
                    </a:lnTo>
                    <a:cubicBezTo>
                      <a:pt x="971" y="2776"/>
                      <a:pt x="1278" y="2993"/>
                      <a:pt x="1624" y="2993"/>
                    </a:cubicBezTo>
                    <a:lnTo>
                      <a:pt x="14925" y="2993"/>
                    </a:lnTo>
                    <a:lnTo>
                      <a:pt x="14925" y="1"/>
                    </a:ln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0"/>
              <p:cNvSpPr/>
              <p:nvPr/>
            </p:nvSpPr>
            <p:spPr>
              <a:xfrm>
                <a:off x="885350" y="3501800"/>
                <a:ext cx="1819825" cy="74875"/>
              </a:xfrm>
              <a:custGeom>
                <a:rect b="b" l="l" r="r" t="t"/>
                <a:pathLst>
                  <a:path extrusionOk="0" h="2995" w="72793">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0"/>
              <p:cNvSpPr/>
              <p:nvPr/>
            </p:nvSpPr>
            <p:spPr>
              <a:xfrm>
                <a:off x="2486825" y="3491500"/>
                <a:ext cx="34775" cy="10325"/>
              </a:xfrm>
              <a:custGeom>
                <a:rect b="b" l="l" r="r" t="t"/>
                <a:pathLst>
                  <a:path extrusionOk="0" h="413" w="1391">
                    <a:moveTo>
                      <a:pt x="150" y="0"/>
                    </a:moveTo>
                    <a:cubicBezTo>
                      <a:pt x="68" y="0"/>
                      <a:pt x="0" y="67"/>
                      <a:pt x="0" y="150"/>
                    </a:cubicBezTo>
                    <a:lnTo>
                      <a:pt x="0" y="413"/>
                    </a:lnTo>
                    <a:lnTo>
                      <a:pt x="1240" y="413"/>
                    </a:lnTo>
                    <a:lnTo>
                      <a:pt x="1240" y="150"/>
                    </a:lnTo>
                    <a:cubicBezTo>
                      <a:pt x="1240" y="67"/>
                      <a:pt x="1308" y="0"/>
                      <a:pt x="1390"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0"/>
              <p:cNvSpPr/>
              <p:nvPr/>
            </p:nvSpPr>
            <p:spPr>
              <a:xfrm>
                <a:off x="2517825"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5" y="0"/>
                      <a:pt x="2211"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0"/>
              <p:cNvSpPr/>
              <p:nvPr/>
            </p:nvSpPr>
            <p:spPr>
              <a:xfrm>
                <a:off x="2387150" y="3491500"/>
                <a:ext cx="34750" cy="10325"/>
              </a:xfrm>
              <a:custGeom>
                <a:rect b="b" l="l" r="r" t="t"/>
                <a:pathLst>
                  <a:path extrusionOk="0" h="413" w="1390">
                    <a:moveTo>
                      <a:pt x="150" y="0"/>
                    </a:moveTo>
                    <a:cubicBezTo>
                      <a:pt x="66" y="0"/>
                      <a:pt x="0" y="67"/>
                      <a:pt x="0" y="150"/>
                    </a:cubicBezTo>
                    <a:lnTo>
                      <a:pt x="0" y="413"/>
                    </a:lnTo>
                    <a:lnTo>
                      <a:pt x="1238" y="413"/>
                    </a:lnTo>
                    <a:lnTo>
                      <a:pt x="1238" y="150"/>
                    </a:lnTo>
                    <a:cubicBezTo>
                      <a:pt x="1238" y="67"/>
                      <a:pt x="1306" y="0"/>
                      <a:pt x="1390"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0"/>
              <p:cNvSpPr/>
              <p:nvPr/>
            </p:nvSpPr>
            <p:spPr>
              <a:xfrm>
                <a:off x="2418100" y="3491500"/>
                <a:ext cx="59125" cy="10325"/>
              </a:xfrm>
              <a:custGeom>
                <a:rect b="b" l="l" r="r" t="t"/>
                <a:pathLst>
                  <a:path extrusionOk="0" h="413" w="2365">
                    <a:moveTo>
                      <a:pt x="152" y="0"/>
                    </a:moveTo>
                    <a:cubicBezTo>
                      <a:pt x="68" y="0"/>
                      <a:pt x="0" y="67"/>
                      <a:pt x="0" y="150"/>
                    </a:cubicBezTo>
                    <a:lnTo>
                      <a:pt x="0" y="413"/>
                    </a:lnTo>
                    <a:lnTo>
                      <a:pt x="2364" y="413"/>
                    </a:lnTo>
                    <a:lnTo>
                      <a:pt x="2364" y="150"/>
                    </a:lnTo>
                    <a:cubicBezTo>
                      <a:pt x="2364" y="67"/>
                      <a:pt x="2297" y="0"/>
                      <a:pt x="2213"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0"/>
              <p:cNvSpPr/>
              <p:nvPr/>
            </p:nvSpPr>
            <p:spPr>
              <a:xfrm>
                <a:off x="22874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7" y="0"/>
                      <a:pt x="1390"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0"/>
              <p:cNvSpPr/>
              <p:nvPr/>
            </p:nvSpPr>
            <p:spPr>
              <a:xfrm>
                <a:off x="2318425"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5" y="0"/>
                      <a:pt x="2211"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0"/>
              <p:cNvSpPr/>
              <p:nvPr/>
            </p:nvSpPr>
            <p:spPr>
              <a:xfrm>
                <a:off x="2187725" y="3491500"/>
                <a:ext cx="34775" cy="10325"/>
              </a:xfrm>
              <a:custGeom>
                <a:rect b="b" l="l" r="r" t="t"/>
                <a:pathLst>
                  <a:path extrusionOk="0" h="413" w="1391">
                    <a:moveTo>
                      <a:pt x="151" y="0"/>
                    </a:moveTo>
                    <a:cubicBezTo>
                      <a:pt x="67" y="0"/>
                      <a:pt x="1" y="67"/>
                      <a:pt x="1" y="150"/>
                    </a:cubicBezTo>
                    <a:lnTo>
                      <a:pt x="1" y="413"/>
                    </a:lnTo>
                    <a:lnTo>
                      <a:pt x="1239" y="413"/>
                    </a:lnTo>
                    <a:lnTo>
                      <a:pt x="1239" y="150"/>
                    </a:lnTo>
                    <a:cubicBezTo>
                      <a:pt x="1239" y="67"/>
                      <a:pt x="1307" y="0"/>
                      <a:pt x="1391"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0"/>
              <p:cNvSpPr/>
              <p:nvPr/>
            </p:nvSpPr>
            <p:spPr>
              <a:xfrm>
                <a:off x="2218700" y="3491500"/>
                <a:ext cx="59100" cy="10325"/>
              </a:xfrm>
              <a:custGeom>
                <a:rect b="b" l="l" r="r" t="t"/>
                <a:pathLst>
                  <a:path extrusionOk="0" h="413" w="2364">
                    <a:moveTo>
                      <a:pt x="152" y="0"/>
                    </a:moveTo>
                    <a:cubicBezTo>
                      <a:pt x="68" y="0"/>
                      <a:pt x="0" y="67"/>
                      <a:pt x="0" y="150"/>
                    </a:cubicBezTo>
                    <a:lnTo>
                      <a:pt x="0" y="413"/>
                    </a:lnTo>
                    <a:lnTo>
                      <a:pt x="2364" y="413"/>
                    </a:lnTo>
                    <a:lnTo>
                      <a:pt x="2364" y="150"/>
                    </a:lnTo>
                    <a:cubicBezTo>
                      <a:pt x="2364" y="67"/>
                      <a:pt x="2297" y="0"/>
                      <a:pt x="2213"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0"/>
              <p:cNvSpPr/>
              <p:nvPr/>
            </p:nvSpPr>
            <p:spPr>
              <a:xfrm>
                <a:off x="1290400" y="3491500"/>
                <a:ext cx="887700" cy="10325"/>
              </a:xfrm>
              <a:custGeom>
                <a:rect b="b" l="l" r="r" t="t"/>
                <a:pathLst>
                  <a:path extrusionOk="0" h="413" w="35508">
                    <a:moveTo>
                      <a:pt x="152" y="0"/>
                    </a:moveTo>
                    <a:cubicBezTo>
                      <a:pt x="68" y="0"/>
                      <a:pt x="0" y="67"/>
                      <a:pt x="0" y="150"/>
                    </a:cubicBezTo>
                    <a:lnTo>
                      <a:pt x="0" y="413"/>
                    </a:lnTo>
                    <a:lnTo>
                      <a:pt x="35507" y="413"/>
                    </a:lnTo>
                    <a:lnTo>
                      <a:pt x="35507" y="150"/>
                    </a:lnTo>
                    <a:cubicBezTo>
                      <a:pt x="35507" y="67"/>
                      <a:pt x="35440" y="0"/>
                      <a:pt x="35356"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0"/>
              <p:cNvSpPr/>
              <p:nvPr/>
            </p:nvSpPr>
            <p:spPr>
              <a:xfrm>
                <a:off x="1290400" y="3491500"/>
                <a:ext cx="34775" cy="10325"/>
              </a:xfrm>
              <a:custGeom>
                <a:rect b="b" l="l" r="r" t="t"/>
                <a:pathLst>
                  <a:path extrusionOk="0" h="413" w="1391">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0"/>
              <p:cNvSpPr/>
              <p:nvPr/>
            </p:nvSpPr>
            <p:spPr>
              <a:xfrm>
                <a:off x="11907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0"/>
              <p:cNvSpPr/>
              <p:nvPr/>
            </p:nvSpPr>
            <p:spPr>
              <a:xfrm>
                <a:off x="1221725" y="3491500"/>
                <a:ext cx="59075" cy="10325"/>
              </a:xfrm>
              <a:custGeom>
                <a:rect b="b" l="l" r="r" t="t"/>
                <a:pathLst>
                  <a:path extrusionOk="0" h="413" w="2363">
                    <a:moveTo>
                      <a:pt x="150" y="0"/>
                    </a:moveTo>
                    <a:cubicBezTo>
                      <a:pt x="66" y="0"/>
                      <a:pt x="0" y="67"/>
                      <a:pt x="0" y="150"/>
                    </a:cubicBezTo>
                    <a:lnTo>
                      <a:pt x="0" y="413"/>
                    </a:lnTo>
                    <a:lnTo>
                      <a:pt x="2362" y="413"/>
                    </a:lnTo>
                    <a:lnTo>
                      <a:pt x="2362" y="150"/>
                    </a:lnTo>
                    <a:cubicBezTo>
                      <a:pt x="2362" y="67"/>
                      <a:pt x="2295" y="0"/>
                      <a:pt x="2211"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0"/>
              <p:cNvSpPr/>
              <p:nvPr/>
            </p:nvSpPr>
            <p:spPr>
              <a:xfrm>
                <a:off x="1091000" y="3491500"/>
                <a:ext cx="34775" cy="10325"/>
              </a:xfrm>
              <a:custGeom>
                <a:rect b="b" l="l" r="r" t="t"/>
                <a:pathLst>
                  <a:path extrusionOk="0" h="413" w="1391">
                    <a:moveTo>
                      <a:pt x="152" y="0"/>
                    </a:moveTo>
                    <a:cubicBezTo>
                      <a:pt x="68" y="0"/>
                      <a:pt x="0" y="67"/>
                      <a:pt x="0" y="150"/>
                    </a:cubicBezTo>
                    <a:lnTo>
                      <a:pt x="0" y="413"/>
                    </a:lnTo>
                    <a:lnTo>
                      <a:pt x="1240" y="413"/>
                    </a:lnTo>
                    <a:lnTo>
                      <a:pt x="1240" y="150"/>
                    </a:lnTo>
                    <a:cubicBezTo>
                      <a:pt x="1240" y="67"/>
                      <a:pt x="1308" y="0"/>
                      <a:pt x="1390"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0"/>
              <p:cNvSpPr/>
              <p:nvPr/>
            </p:nvSpPr>
            <p:spPr>
              <a:xfrm>
                <a:off x="1122000"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7" y="0"/>
                      <a:pt x="2211"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0"/>
              <p:cNvSpPr/>
              <p:nvPr/>
            </p:nvSpPr>
            <p:spPr>
              <a:xfrm>
                <a:off x="9913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0"/>
              <p:cNvSpPr/>
              <p:nvPr/>
            </p:nvSpPr>
            <p:spPr>
              <a:xfrm>
                <a:off x="1022300" y="3491500"/>
                <a:ext cx="59100" cy="10325"/>
              </a:xfrm>
              <a:custGeom>
                <a:rect b="b" l="l" r="r" t="t"/>
                <a:pathLst>
                  <a:path extrusionOk="0" h="413" w="2364">
                    <a:moveTo>
                      <a:pt x="151" y="0"/>
                    </a:moveTo>
                    <a:cubicBezTo>
                      <a:pt x="68" y="0"/>
                      <a:pt x="1" y="67"/>
                      <a:pt x="1" y="150"/>
                    </a:cubicBezTo>
                    <a:lnTo>
                      <a:pt x="1" y="413"/>
                    </a:lnTo>
                    <a:lnTo>
                      <a:pt x="2363" y="413"/>
                    </a:lnTo>
                    <a:lnTo>
                      <a:pt x="2363" y="150"/>
                    </a:lnTo>
                    <a:cubicBezTo>
                      <a:pt x="2363" y="67"/>
                      <a:pt x="2296" y="0"/>
                      <a:pt x="2212"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0"/>
              <p:cNvSpPr/>
              <p:nvPr/>
            </p:nvSpPr>
            <p:spPr>
              <a:xfrm>
                <a:off x="891600" y="3491500"/>
                <a:ext cx="34750" cy="10325"/>
              </a:xfrm>
              <a:custGeom>
                <a:rect b="b" l="l" r="r" t="t"/>
                <a:pathLst>
                  <a:path extrusionOk="0" h="413" w="1390">
                    <a:moveTo>
                      <a:pt x="152" y="0"/>
                    </a:moveTo>
                    <a:cubicBezTo>
                      <a:pt x="67" y="0"/>
                      <a:pt x="0" y="67"/>
                      <a:pt x="0" y="150"/>
                    </a:cubicBezTo>
                    <a:lnTo>
                      <a:pt x="0" y="413"/>
                    </a:lnTo>
                    <a:lnTo>
                      <a:pt x="1240" y="413"/>
                    </a:lnTo>
                    <a:lnTo>
                      <a:pt x="1240" y="150"/>
                    </a:lnTo>
                    <a:cubicBezTo>
                      <a:pt x="1240" y="67"/>
                      <a:pt x="1307" y="0"/>
                      <a:pt x="1390"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0"/>
              <p:cNvSpPr/>
              <p:nvPr/>
            </p:nvSpPr>
            <p:spPr>
              <a:xfrm>
                <a:off x="922600"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6" y="0"/>
                      <a:pt x="2212"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0"/>
              <p:cNvSpPr/>
              <p:nvPr/>
            </p:nvSpPr>
            <p:spPr>
              <a:xfrm>
                <a:off x="628100" y="3332575"/>
                <a:ext cx="1415975" cy="119150"/>
              </a:xfrm>
              <a:custGeom>
                <a:rect b="b" l="l" r="r" t="t"/>
                <a:pathLst>
                  <a:path extrusionOk="0" h="4766" w="56639">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0"/>
              <p:cNvSpPr/>
              <p:nvPr/>
            </p:nvSpPr>
            <p:spPr>
              <a:xfrm>
                <a:off x="383000" y="2662000"/>
                <a:ext cx="978250" cy="546975"/>
              </a:xfrm>
              <a:custGeom>
                <a:rect b="b" l="l" r="r" t="t"/>
                <a:pathLst>
                  <a:path extrusionOk="0" h="21879" w="3913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0"/>
              <p:cNvSpPr/>
              <p:nvPr/>
            </p:nvSpPr>
            <p:spPr>
              <a:xfrm>
                <a:off x="422500" y="2546450"/>
                <a:ext cx="775400" cy="381825"/>
              </a:xfrm>
              <a:custGeom>
                <a:rect b="b" l="l" r="r" t="t"/>
                <a:pathLst>
                  <a:path extrusionOk="0" h="15273" w="31016">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0"/>
              <p:cNvSpPr/>
              <p:nvPr/>
            </p:nvSpPr>
            <p:spPr>
              <a:xfrm>
                <a:off x="762200" y="2598025"/>
                <a:ext cx="289725" cy="24475"/>
              </a:xfrm>
              <a:custGeom>
                <a:rect b="b" l="l" r="r" t="t"/>
                <a:pathLst>
                  <a:path extrusionOk="0" h="979" w="11589">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0"/>
              <p:cNvSpPr/>
              <p:nvPr/>
            </p:nvSpPr>
            <p:spPr>
              <a:xfrm>
                <a:off x="486375" y="2598025"/>
                <a:ext cx="243100" cy="24475"/>
              </a:xfrm>
              <a:custGeom>
                <a:rect b="b" l="l" r="r" t="t"/>
                <a:pathLst>
                  <a:path extrusionOk="0" h="979" w="9724">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0"/>
              <p:cNvSpPr/>
              <p:nvPr/>
            </p:nvSpPr>
            <p:spPr>
              <a:xfrm>
                <a:off x="508375" y="2661650"/>
                <a:ext cx="99525" cy="24525"/>
              </a:xfrm>
              <a:custGeom>
                <a:rect b="b" l="l" r="r" t="t"/>
                <a:pathLst>
                  <a:path extrusionOk="0" h="981" w="3981">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0"/>
              <p:cNvSpPr/>
              <p:nvPr/>
            </p:nvSpPr>
            <p:spPr>
              <a:xfrm>
                <a:off x="715725" y="2661650"/>
                <a:ext cx="358200" cy="24525"/>
              </a:xfrm>
              <a:custGeom>
                <a:rect b="b" l="l" r="r" t="t"/>
                <a:pathLst>
                  <a:path extrusionOk="0" h="981" w="14328">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0"/>
              <p:cNvSpPr/>
              <p:nvPr/>
            </p:nvSpPr>
            <p:spPr>
              <a:xfrm>
                <a:off x="530425" y="2725325"/>
                <a:ext cx="391650" cy="24525"/>
              </a:xfrm>
              <a:custGeom>
                <a:rect b="b" l="l" r="r" t="t"/>
                <a:pathLst>
                  <a:path extrusionOk="0" h="981" w="15666">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0"/>
              <p:cNvSpPr/>
              <p:nvPr/>
            </p:nvSpPr>
            <p:spPr>
              <a:xfrm>
                <a:off x="959825" y="2725325"/>
                <a:ext cx="136175" cy="24525"/>
              </a:xfrm>
              <a:custGeom>
                <a:rect b="b" l="l" r="r" t="t"/>
                <a:pathLst>
                  <a:path extrusionOk="0" h="981" w="5447">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0"/>
              <p:cNvSpPr/>
              <p:nvPr/>
            </p:nvSpPr>
            <p:spPr>
              <a:xfrm>
                <a:off x="1159725" y="2436575"/>
                <a:ext cx="740875" cy="381775"/>
              </a:xfrm>
              <a:custGeom>
                <a:rect b="b" l="l" r="r" t="t"/>
                <a:pathLst>
                  <a:path extrusionOk="0" h="15271" w="29635">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0"/>
              <p:cNvSpPr/>
              <p:nvPr/>
            </p:nvSpPr>
            <p:spPr>
              <a:xfrm>
                <a:off x="1398250" y="2463025"/>
                <a:ext cx="262925" cy="235875"/>
              </a:xfrm>
              <a:custGeom>
                <a:rect b="b" l="l" r="r" t="t"/>
                <a:pathLst>
                  <a:path extrusionOk="0" h="9435" w="10517">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0"/>
              <p:cNvSpPr/>
              <p:nvPr/>
            </p:nvSpPr>
            <p:spPr>
              <a:xfrm>
                <a:off x="1456050" y="2496050"/>
                <a:ext cx="127650" cy="169850"/>
              </a:xfrm>
              <a:custGeom>
                <a:rect b="b" l="l" r="r" t="t"/>
                <a:pathLst>
                  <a:path extrusionOk="0" h="6794" w="5106">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60"/>
            <p:cNvGrpSpPr/>
            <p:nvPr/>
          </p:nvGrpSpPr>
          <p:grpSpPr>
            <a:xfrm>
              <a:off x="5539001" y="2890336"/>
              <a:ext cx="1893112" cy="1225375"/>
              <a:chOff x="2974500" y="2561175"/>
              <a:chExt cx="1569875" cy="1016150"/>
            </a:xfrm>
          </p:grpSpPr>
          <p:sp>
            <p:nvSpPr>
              <p:cNvPr id="1057" name="Google Shape;1057;p60"/>
              <p:cNvSpPr/>
              <p:nvPr/>
            </p:nvSpPr>
            <p:spPr>
              <a:xfrm>
                <a:off x="3767725" y="2819975"/>
                <a:ext cx="372250" cy="644550"/>
              </a:xfrm>
              <a:custGeom>
                <a:rect b="b" l="l" r="r" t="t"/>
                <a:pathLst>
                  <a:path extrusionOk="0" h="25782" w="1489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0"/>
              <p:cNvSpPr/>
              <p:nvPr/>
            </p:nvSpPr>
            <p:spPr>
              <a:xfrm>
                <a:off x="3813050" y="3072075"/>
                <a:ext cx="324650" cy="392450"/>
              </a:xfrm>
              <a:custGeom>
                <a:rect b="b" l="l" r="r" t="t"/>
                <a:pathLst>
                  <a:path extrusionOk="0" h="15698" w="12986">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0"/>
              <p:cNvSpPr/>
              <p:nvPr/>
            </p:nvSpPr>
            <p:spPr>
              <a:xfrm>
                <a:off x="3832850" y="2561900"/>
                <a:ext cx="325425" cy="331100"/>
              </a:xfrm>
              <a:custGeom>
                <a:rect b="b" l="l" r="r" t="t"/>
                <a:pathLst>
                  <a:path extrusionOk="0" h="13244" w="13017">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0"/>
              <p:cNvSpPr/>
              <p:nvPr/>
            </p:nvSpPr>
            <p:spPr>
              <a:xfrm>
                <a:off x="3482225" y="3030075"/>
                <a:ext cx="46350" cy="61325"/>
              </a:xfrm>
              <a:custGeom>
                <a:rect b="b" l="l" r="r" t="t"/>
                <a:pathLst>
                  <a:path extrusionOk="0" h="2453" w="1854">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0"/>
              <p:cNvSpPr/>
              <p:nvPr/>
            </p:nvSpPr>
            <p:spPr>
              <a:xfrm>
                <a:off x="3506775" y="2976900"/>
                <a:ext cx="14000" cy="12025"/>
              </a:xfrm>
              <a:custGeom>
                <a:rect b="b" l="l" r="r" t="t"/>
                <a:pathLst>
                  <a:path extrusionOk="0" h="481" w="56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0"/>
              <p:cNvSpPr/>
              <p:nvPr/>
            </p:nvSpPr>
            <p:spPr>
              <a:xfrm>
                <a:off x="3511425" y="2898975"/>
                <a:ext cx="360475" cy="239775"/>
              </a:xfrm>
              <a:custGeom>
                <a:rect b="b" l="l" r="r" t="t"/>
                <a:pathLst>
                  <a:path extrusionOk="0" h="9591" w="14419">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0"/>
              <p:cNvSpPr/>
              <p:nvPr/>
            </p:nvSpPr>
            <p:spPr>
              <a:xfrm>
                <a:off x="3125850" y="3077125"/>
                <a:ext cx="741450" cy="454150"/>
              </a:xfrm>
              <a:custGeom>
                <a:rect b="b" l="l" r="r" t="t"/>
                <a:pathLst>
                  <a:path extrusionOk="0" h="18166" w="29658">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0"/>
              <p:cNvSpPr/>
              <p:nvPr/>
            </p:nvSpPr>
            <p:spPr>
              <a:xfrm>
                <a:off x="3140925" y="3404075"/>
                <a:ext cx="20450" cy="15350"/>
              </a:xfrm>
              <a:custGeom>
                <a:rect b="b" l="l" r="r" t="t"/>
                <a:pathLst>
                  <a:path extrusionOk="0" h="614" w="818">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0"/>
              <p:cNvSpPr/>
              <p:nvPr/>
            </p:nvSpPr>
            <p:spPr>
              <a:xfrm>
                <a:off x="2975225" y="3496925"/>
                <a:ext cx="206025" cy="77075"/>
              </a:xfrm>
              <a:custGeom>
                <a:rect b="b" l="l" r="r" t="t"/>
                <a:pathLst>
                  <a:path extrusionOk="0" h="3083" w="8241">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0"/>
              <p:cNvSpPr/>
              <p:nvPr/>
            </p:nvSpPr>
            <p:spPr>
              <a:xfrm>
                <a:off x="3127925" y="3468375"/>
                <a:ext cx="58300" cy="55875"/>
              </a:xfrm>
              <a:custGeom>
                <a:rect b="b" l="l" r="r" t="t"/>
                <a:pathLst>
                  <a:path extrusionOk="0" h="2235" w="2332">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0"/>
              <p:cNvSpPr/>
              <p:nvPr/>
            </p:nvSpPr>
            <p:spPr>
              <a:xfrm>
                <a:off x="3124125" y="3450450"/>
                <a:ext cx="22550" cy="31775"/>
              </a:xfrm>
              <a:custGeom>
                <a:rect b="b" l="l" r="r" t="t"/>
                <a:pathLst>
                  <a:path extrusionOk="0" h="1271" w="902">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0"/>
              <p:cNvSpPr/>
              <p:nvPr/>
            </p:nvSpPr>
            <p:spPr>
              <a:xfrm>
                <a:off x="3178300" y="3513800"/>
                <a:ext cx="18825" cy="17500"/>
              </a:xfrm>
              <a:custGeom>
                <a:rect b="b" l="l" r="r" t="t"/>
                <a:pathLst>
                  <a:path extrusionOk="0" h="700" w="753">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0"/>
              <p:cNvSpPr/>
              <p:nvPr/>
            </p:nvSpPr>
            <p:spPr>
              <a:xfrm>
                <a:off x="3217325" y="3428825"/>
                <a:ext cx="100475" cy="76900"/>
              </a:xfrm>
              <a:custGeom>
                <a:rect b="b" l="l" r="r" t="t"/>
                <a:pathLst>
                  <a:path extrusionOk="0" h="3076" w="4019">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0"/>
              <p:cNvSpPr/>
              <p:nvPr/>
            </p:nvSpPr>
            <p:spPr>
              <a:xfrm>
                <a:off x="3183350" y="3366650"/>
                <a:ext cx="65175" cy="27125"/>
              </a:xfrm>
              <a:custGeom>
                <a:rect b="b" l="l" r="r" t="t"/>
                <a:pathLst>
                  <a:path extrusionOk="0" h="1085" w="2607">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0"/>
              <p:cNvSpPr/>
              <p:nvPr/>
            </p:nvSpPr>
            <p:spPr>
              <a:xfrm>
                <a:off x="3160250" y="3392850"/>
                <a:ext cx="23875" cy="12250"/>
              </a:xfrm>
              <a:custGeom>
                <a:rect b="b" l="l" r="r" t="t"/>
                <a:pathLst>
                  <a:path extrusionOk="0" h="490" w="955">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0"/>
              <p:cNvSpPr/>
              <p:nvPr/>
            </p:nvSpPr>
            <p:spPr>
              <a:xfrm>
                <a:off x="3142050" y="3468375"/>
                <a:ext cx="44175" cy="51850"/>
              </a:xfrm>
              <a:custGeom>
                <a:rect b="b" l="l" r="r" t="t"/>
                <a:pathLst>
                  <a:path extrusionOk="0" h="2074" w="1767">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0"/>
              <p:cNvSpPr/>
              <p:nvPr/>
            </p:nvSpPr>
            <p:spPr>
              <a:xfrm>
                <a:off x="3461050" y="3258400"/>
                <a:ext cx="103050" cy="111025"/>
              </a:xfrm>
              <a:custGeom>
                <a:rect b="b" l="l" r="r" t="t"/>
                <a:pathLst>
                  <a:path extrusionOk="0" h="4441" w="4122">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0"/>
              <p:cNvSpPr/>
              <p:nvPr/>
            </p:nvSpPr>
            <p:spPr>
              <a:xfrm>
                <a:off x="3491025" y="3153950"/>
                <a:ext cx="6750" cy="93550"/>
              </a:xfrm>
              <a:custGeom>
                <a:rect b="b" l="l" r="r" t="t"/>
                <a:pathLst>
                  <a:path extrusionOk="0" h="3742" w="27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0"/>
              <p:cNvSpPr/>
              <p:nvPr/>
            </p:nvSpPr>
            <p:spPr>
              <a:xfrm>
                <a:off x="3491000" y="3210375"/>
                <a:ext cx="37850" cy="57800"/>
              </a:xfrm>
              <a:custGeom>
                <a:rect b="b" l="l" r="r" t="t"/>
                <a:pathLst>
                  <a:path extrusionOk="0" h="2312" w="1514">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0"/>
              <p:cNvSpPr/>
              <p:nvPr/>
            </p:nvSpPr>
            <p:spPr>
              <a:xfrm>
                <a:off x="3606750" y="3366550"/>
                <a:ext cx="54925" cy="55475"/>
              </a:xfrm>
              <a:custGeom>
                <a:rect b="b" l="l" r="r" t="t"/>
                <a:pathLst>
                  <a:path extrusionOk="0" h="2219" w="2197">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0"/>
              <p:cNvSpPr/>
              <p:nvPr/>
            </p:nvSpPr>
            <p:spPr>
              <a:xfrm>
                <a:off x="3576175" y="3332825"/>
                <a:ext cx="8025" cy="8675"/>
              </a:xfrm>
              <a:custGeom>
                <a:rect b="b" l="l" r="r" t="t"/>
                <a:pathLst>
                  <a:path extrusionOk="0" h="347" w="321">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0"/>
              <p:cNvSpPr/>
              <p:nvPr/>
            </p:nvSpPr>
            <p:spPr>
              <a:xfrm>
                <a:off x="3517200" y="3265475"/>
                <a:ext cx="47050" cy="53650"/>
              </a:xfrm>
              <a:custGeom>
                <a:rect b="b" l="l" r="r" t="t"/>
                <a:pathLst>
                  <a:path extrusionOk="0" h="2146" w="1882">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0"/>
              <p:cNvSpPr/>
              <p:nvPr/>
            </p:nvSpPr>
            <p:spPr>
              <a:xfrm>
                <a:off x="3948575" y="2693950"/>
                <a:ext cx="61375" cy="63550"/>
              </a:xfrm>
              <a:custGeom>
                <a:rect b="b" l="l" r="r" t="t"/>
                <a:pathLst>
                  <a:path extrusionOk="0" h="2542" w="2455">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0"/>
              <p:cNvSpPr/>
              <p:nvPr/>
            </p:nvSpPr>
            <p:spPr>
              <a:xfrm>
                <a:off x="3819975" y="2667175"/>
                <a:ext cx="146025" cy="162350"/>
              </a:xfrm>
              <a:custGeom>
                <a:rect b="b" l="l" r="r" t="t"/>
                <a:pathLst>
                  <a:path extrusionOk="0" h="6494" w="5841">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0"/>
              <p:cNvSpPr/>
              <p:nvPr/>
            </p:nvSpPr>
            <p:spPr>
              <a:xfrm>
                <a:off x="3955875" y="2701075"/>
                <a:ext cx="38175" cy="46600"/>
              </a:xfrm>
              <a:custGeom>
                <a:rect b="b" l="l" r="r" t="t"/>
                <a:pathLst>
                  <a:path extrusionOk="0" h="1864" w="1527">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0"/>
              <p:cNvSpPr/>
              <p:nvPr/>
            </p:nvSpPr>
            <p:spPr>
              <a:xfrm>
                <a:off x="3958750" y="2717775"/>
                <a:ext cx="35275" cy="16900"/>
              </a:xfrm>
              <a:custGeom>
                <a:rect b="b" l="l" r="r" t="t"/>
                <a:pathLst>
                  <a:path extrusionOk="0" h="676" w="1411">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0"/>
              <p:cNvSpPr/>
              <p:nvPr/>
            </p:nvSpPr>
            <p:spPr>
              <a:xfrm>
                <a:off x="3915400" y="2846525"/>
                <a:ext cx="16725" cy="18650"/>
              </a:xfrm>
              <a:custGeom>
                <a:rect b="b" l="l" r="r" t="t"/>
                <a:pathLst>
                  <a:path extrusionOk="0" h="746" w="669">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0"/>
              <p:cNvSpPr/>
              <p:nvPr/>
            </p:nvSpPr>
            <p:spPr>
              <a:xfrm>
                <a:off x="4012875" y="2813050"/>
                <a:ext cx="10950" cy="11675"/>
              </a:xfrm>
              <a:custGeom>
                <a:rect b="b" l="l" r="r" t="t"/>
                <a:pathLst>
                  <a:path extrusionOk="0" h="467" w="438">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3927975" y="2749650"/>
                <a:ext cx="89775" cy="108375"/>
              </a:xfrm>
              <a:custGeom>
                <a:rect b="b" l="l" r="r" t="t"/>
                <a:pathLst>
                  <a:path extrusionOk="0" h="4335" w="3591">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0"/>
              <p:cNvSpPr/>
              <p:nvPr/>
            </p:nvSpPr>
            <p:spPr>
              <a:xfrm>
                <a:off x="4060350" y="2897875"/>
                <a:ext cx="362675" cy="590200"/>
              </a:xfrm>
              <a:custGeom>
                <a:rect b="b" l="l" r="r" t="t"/>
                <a:pathLst>
                  <a:path extrusionOk="0" h="23608" w="14507">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0"/>
              <p:cNvSpPr/>
              <p:nvPr/>
            </p:nvSpPr>
            <p:spPr>
              <a:xfrm>
                <a:off x="4312700" y="3471125"/>
                <a:ext cx="52175" cy="14275"/>
              </a:xfrm>
              <a:custGeom>
                <a:rect b="b" l="l" r="r" t="t"/>
                <a:pathLst>
                  <a:path extrusionOk="0" h="571" w="2087">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4357750" y="3468750"/>
                <a:ext cx="183300" cy="99700"/>
              </a:xfrm>
              <a:custGeom>
                <a:rect b="b" l="l" r="r" t="t"/>
                <a:pathLst>
                  <a:path extrusionOk="0" h="3988" w="7332">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0"/>
              <p:cNvSpPr/>
              <p:nvPr/>
            </p:nvSpPr>
            <p:spPr>
              <a:xfrm>
                <a:off x="4357750" y="3468750"/>
                <a:ext cx="55325" cy="10875"/>
              </a:xfrm>
              <a:custGeom>
                <a:rect b="b" l="l" r="r" t="t"/>
                <a:pathLst>
                  <a:path extrusionOk="0" h="435" w="2213">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p:nvPr/>
            </p:nvSpPr>
            <p:spPr>
              <a:xfrm>
                <a:off x="4537775" y="3557875"/>
                <a:ext cx="6375" cy="10575"/>
              </a:xfrm>
              <a:custGeom>
                <a:rect b="b" l="l" r="r" t="t"/>
                <a:pathLst>
                  <a:path extrusionOk="0" h="423" w="255">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3442250" y="3388375"/>
                <a:ext cx="637225" cy="187950"/>
              </a:xfrm>
              <a:custGeom>
                <a:rect b="b" l="l" r="r" t="t"/>
                <a:pathLst>
                  <a:path extrusionOk="0" h="7518" w="25489">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3393025" y="3486250"/>
                <a:ext cx="79650" cy="90375"/>
              </a:xfrm>
              <a:custGeom>
                <a:rect b="b" l="l" r="r" t="t"/>
                <a:pathLst>
                  <a:path extrusionOk="0" h="3615" w="3186">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0"/>
              <p:cNvSpPr/>
              <p:nvPr/>
            </p:nvSpPr>
            <p:spPr>
              <a:xfrm>
                <a:off x="3351750" y="3523000"/>
                <a:ext cx="55975" cy="53625"/>
              </a:xfrm>
              <a:custGeom>
                <a:rect b="b" l="l" r="r" t="t"/>
                <a:pathLst>
                  <a:path extrusionOk="0" h="2145" w="2239">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0"/>
              <p:cNvSpPr/>
              <p:nvPr/>
            </p:nvSpPr>
            <p:spPr>
              <a:xfrm>
                <a:off x="3418700" y="3489950"/>
                <a:ext cx="53975" cy="86500"/>
              </a:xfrm>
              <a:custGeom>
                <a:rect b="b" l="l" r="r" t="t"/>
                <a:pathLst>
                  <a:path extrusionOk="0" h="3460" w="2159">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3466975" y="3391650"/>
                <a:ext cx="612500" cy="184675"/>
              </a:xfrm>
              <a:custGeom>
                <a:rect b="b" l="l" r="r" t="t"/>
                <a:pathLst>
                  <a:path extrusionOk="0" h="7387" w="2450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a:off x="3776400" y="3273675"/>
                <a:ext cx="36975" cy="62075"/>
              </a:xfrm>
              <a:custGeom>
                <a:rect b="b" l="l" r="r" t="t"/>
                <a:pathLst>
                  <a:path extrusionOk="0" h="2483" w="1479">
                    <a:moveTo>
                      <a:pt x="691" y="0"/>
                    </a:moveTo>
                    <a:cubicBezTo>
                      <a:pt x="0" y="0"/>
                      <a:pt x="127" y="1222"/>
                      <a:pt x="127" y="1222"/>
                    </a:cubicBezTo>
                    <a:cubicBezTo>
                      <a:pt x="607" y="1668"/>
                      <a:pt x="1061" y="2092"/>
                      <a:pt x="1479" y="2483"/>
                    </a:cubicBezTo>
                    <a:cubicBezTo>
                      <a:pt x="1031" y="1209"/>
                      <a:pt x="1092" y="0"/>
                      <a:pt x="691"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a:off x="4040000" y="3330675"/>
                <a:ext cx="63325" cy="83775"/>
              </a:xfrm>
              <a:custGeom>
                <a:rect b="b" l="l" r="r" t="t"/>
                <a:pathLst>
                  <a:path extrusionOk="0" h="3351" w="2533">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p:nvPr/>
            </p:nvSpPr>
            <p:spPr>
              <a:xfrm>
                <a:off x="3835100" y="3081325"/>
                <a:ext cx="38975" cy="59700"/>
              </a:xfrm>
              <a:custGeom>
                <a:rect b="b" l="l" r="r" t="t"/>
                <a:pathLst>
                  <a:path extrusionOk="0" h="2388" w="1559">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0"/>
              <p:cNvSpPr/>
              <p:nvPr/>
            </p:nvSpPr>
            <p:spPr>
              <a:xfrm>
                <a:off x="3868125" y="3128300"/>
                <a:ext cx="212700" cy="70975"/>
              </a:xfrm>
              <a:custGeom>
                <a:rect b="b" l="l" r="r" t="t"/>
                <a:pathLst>
                  <a:path extrusionOk="0" h="2839" w="8508">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0"/>
              <p:cNvSpPr/>
              <p:nvPr/>
            </p:nvSpPr>
            <p:spPr>
              <a:xfrm>
                <a:off x="4093600" y="3189950"/>
                <a:ext cx="17375" cy="123575"/>
              </a:xfrm>
              <a:custGeom>
                <a:rect b="b" l="l" r="r" t="t"/>
                <a:pathLst>
                  <a:path extrusionOk="0" h="4943" w="695">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0"/>
              <p:cNvSpPr/>
              <p:nvPr/>
            </p:nvSpPr>
            <p:spPr>
              <a:xfrm>
                <a:off x="4140175" y="3123875"/>
                <a:ext cx="72575" cy="102300"/>
              </a:xfrm>
              <a:custGeom>
                <a:rect b="b" l="l" r="r" t="t"/>
                <a:pathLst>
                  <a:path extrusionOk="0" h="4092" w="2903">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p:nvPr/>
            </p:nvSpPr>
            <p:spPr>
              <a:xfrm>
                <a:off x="3927975" y="2749650"/>
                <a:ext cx="63900" cy="74700"/>
              </a:xfrm>
              <a:custGeom>
                <a:rect b="b" l="l" r="r" t="t"/>
                <a:pathLst>
                  <a:path extrusionOk="0" h="2988" w="2556">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4029300" y="2680625"/>
                <a:ext cx="24100" cy="68275"/>
              </a:xfrm>
              <a:custGeom>
                <a:rect b="b" l="l" r="r" t="t"/>
                <a:pathLst>
                  <a:path extrusionOk="0" h="2731" w="964">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0"/>
              <p:cNvSpPr/>
              <p:nvPr/>
            </p:nvSpPr>
            <p:spPr>
              <a:xfrm>
                <a:off x="4035725" y="2589875"/>
                <a:ext cx="22375" cy="25550"/>
              </a:xfrm>
              <a:custGeom>
                <a:rect b="b" l="l" r="r" t="t"/>
                <a:pathLst>
                  <a:path extrusionOk="0" h="1022" w="895">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p:nvPr/>
            </p:nvSpPr>
            <p:spPr>
              <a:xfrm>
                <a:off x="3831575" y="2701050"/>
                <a:ext cx="21100" cy="82225"/>
              </a:xfrm>
              <a:custGeom>
                <a:rect b="b" l="l" r="r" t="t"/>
                <a:pathLst>
                  <a:path extrusionOk="0" h="3289" w="844">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p:nvPr/>
            </p:nvSpPr>
            <p:spPr>
              <a:xfrm>
                <a:off x="3840875" y="2791150"/>
                <a:ext cx="26650" cy="4550"/>
              </a:xfrm>
              <a:custGeom>
                <a:rect b="b" l="l" r="r" t="t"/>
                <a:pathLst>
                  <a:path extrusionOk="0" h="182" w="1066">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0"/>
              <p:cNvSpPr/>
              <p:nvPr/>
            </p:nvSpPr>
            <p:spPr>
              <a:xfrm>
                <a:off x="3840950" y="2798075"/>
                <a:ext cx="8475" cy="14500"/>
              </a:xfrm>
              <a:custGeom>
                <a:rect b="b" l="l" r="r" t="t"/>
                <a:pathLst>
                  <a:path extrusionOk="0" h="580" w="339">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0"/>
              <p:cNvSpPr/>
              <p:nvPr/>
            </p:nvSpPr>
            <p:spPr>
              <a:xfrm>
                <a:off x="3840150" y="2667175"/>
                <a:ext cx="104825" cy="48600"/>
              </a:xfrm>
              <a:custGeom>
                <a:rect b="b" l="l" r="r" t="t"/>
                <a:pathLst>
                  <a:path extrusionOk="0" h="1944" w="4193">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0"/>
              <p:cNvSpPr/>
              <p:nvPr/>
            </p:nvSpPr>
            <p:spPr>
              <a:xfrm>
                <a:off x="3656225" y="3018300"/>
                <a:ext cx="48325" cy="35950"/>
              </a:xfrm>
              <a:custGeom>
                <a:rect b="b" l="l" r="r" t="t"/>
                <a:pathLst>
                  <a:path extrusionOk="0" h="1438" w="1933">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0"/>
              <p:cNvSpPr/>
              <p:nvPr/>
            </p:nvSpPr>
            <p:spPr>
              <a:xfrm>
                <a:off x="3724400" y="3070525"/>
                <a:ext cx="69975" cy="47600"/>
              </a:xfrm>
              <a:custGeom>
                <a:rect b="b" l="l" r="r" t="t"/>
                <a:pathLst>
                  <a:path extrusionOk="0" h="1904" w="2799">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0"/>
              <p:cNvSpPr/>
              <p:nvPr/>
            </p:nvSpPr>
            <p:spPr>
              <a:xfrm>
                <a:off x="3393250" y="2935250"/>
                <a:ext cx="127150" cy="113775"/>
              </a:xfrm>
              <a:custGeom>
                <a:rect b="b" l="l" r="r" t="t"/>
                <a:pathLst>
                  <a:path extrusionOk="0" h="4551" w="5086">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0"/>
              <p:cNvSpPr/>
              <p:nvPr/>
            </p:nvSpPr>
            <p:spPr>
              <a:xfrm>
                <a:off x="3346400" y="2915700"/>
                <a:ext cx="29300" cy="21725"/>
              </a:xfrm>
              <a:custGeom>
                <a:rect b="b" l="l" r="r" t="t"/>
                <a:pathLst>
                  <a:path extrusionOk="0" h="869" w="1172">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0"/>
              <p:cNvSpPr/>
              <p:nvPr/>
            </p:nvSpPr>
            <p:spPr>
              <a:xfrm>
                <a:off x="3353625" y="2901375"/>
                <a:ext cx="30250" cy="25600"/>
              </a:xfrm>
              <a:custGeom>
                <a:rect b="b" l="l" r="r" t="t"/>
                <a:pathLst>
                  <a:path extrusionOk="0" h="1024" w="121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0"/>
              <p:cNvSpPr/>
              <p:nvPr/>
            </p:nvSpPr>
            <p:spPr>
              <a:xfrm>
                <a:off x="3364675" y="2888950"/>
                <a:ext cx="28500" cy="27700"/>
              </a:xfrm>
              <a:custGeom>
                <a:rect b="b" l="l" r="r" t="t"/>
                <a:pathLst>
                  <a:path extrusionOk="0" h="1108" w="114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0"/>
              <p:cNvSpPr/>
              <p:nvPr/>
            </p:nvSpPr>
            <p:spPr>
              <a:xfrm>
                <a:off x="3354000" y="2905025"/>
                <a:ext cx="52225" cy="63425"/>
              </a:xfrm>
              <a:custGeom>
                <a:rect b="b" l="l" r="r" t="t"/>
                <a:pathLst>
                  <a:path extrusionOk="0" h="2537" w="2089">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0"/>
              <p:cNvSpPr/>
              <p:nvPr/>
            </p:nvSpPr>
            <p:spPr>
              <a:xfrm>
                <a:off x="3352350" y="2847300"/>
                <a:ext cx="51375" cy="48450"/>
              </a:xfrm>
              <a:custGeom>
                <a:rect b="b" l="l" r="r" t="t"/>
                <a:pathLst>
                  <a:path extrusionOk="0" h="1938" w="2055">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0"/>
              <p:cNvSpPr/>
              <p:nvPr/>
            </p:nvSpPr>
            <p:spPr>
              <a:xfrm>
                <a:off x="3852650" y="2811025"/>
                <a:ext cx="79475" cy="88275"/>
              </a:xfrm>
              <a:custGeom>
                <a:rect b="b" l="l" r="r" t="t"/>
                <a:pathLst>
                  <a:path extrusionOk="0" h="3531" w="3179">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0"/>
              <p:cNvSpPr/>
              <p:nvPr/>
            </p:nvSpPr>
            <p:spPr>
              <a:xfrm>
                <a:off x="3914875" y="2864575"/>
                <a:ext cx="1100" cy="30975"/>
              </a:xfrm>
              <a:custGeom>
                <a:rect b="b" l="l" r="r" t="t"/>
                <a:pathLst>
                  <a:path extrusionOk="0" h="1239" w="44">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0"/>
              <p:cNvSpPr/>
              <p:nvPr/>
            </p:nvSpPr>
            <p:spPr>
              <a:xfrm>
                <a:off x="3778675" y="3263275"/>
                <a:ext cx="102625" cy="119075"/>
              </a:xfrm>
              <a:custGeom>
                <a:rect b="b" l="l" r="r" t="t"/>
                <a:pathLst>
                  <a:path extrusionOk="0" h="4763" w="4105">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0"/>
              <p:cNvSpPr/>
              <p:nvPr/>
            </p:nvSpPr>
            <p:spPr>
              <a:xfrm>
                <a:off x="3840375" y="2685525"/>
                <a:ext cx="6900" cy="21125"/>
              </a:xfrm>
              <a:custGeom>
                <a:rect b="b" l="l" r="r" t="t"/>
                <a:pathLst>
                  <a:path extrusionOk="0" h="845" w="276">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0"/>
              <p:cNvSpPr/>
              <p:nvPr/>
            </p:nvSpPr>
            <p:spPr>
              <a:xfrm>
                <a:off x="3877075" y="2700325"/>
                <a:ext cx="6900" cy="21150"/>
              </a:xfrm>
              <a:custGeom>
                <a:rect b="b" l="l" r="r" t="t"/>
                <a:pathLst>
                  <a:path extrusionOk="0" h="846" w="276">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0"/>
              <p:cNvSpPr/>
              <p:nvPr/>
            </p:nvSpPr>
            <p:spPr>
              <a:xfrm>
                <a:off x="3836100" y="2674725"/>
                <a:ext cx="24700" cy="11050"/>
              </a:xfrm>
              <a:custGeom>
                <a:rect b="b" l="l" r="r" t="t"/>
                <a:pathLst>
                  <a:path extrusionOk="0" h="442" w="988">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0"/>
              <p:cNvSpPr/>
              <p:nvPr/>
            </p:nvSpPr>
            <p:spPr>
              <a:xfrm>
                <a:off x="3871025" y="2688475"/>
                <a:ext cx="36825" cy="16700"/>
              </a:xfrm>
              <a:custGeom>
                <a:rect b="b" l="l" r="r" t="t"/>
                <a:pathLst>
                  <a:path extrusionOk="0" h="668" w="1473">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0"/>
              <p:cNvSpPr/>
              <p:nvPr/>
            </p:nvSpPr>
            <p:spPr>
              <a:xfrm>
                <a:off x="4085525" y="2897300"/>
                <a:ext cx="55075" cy="217150"/>
              </a:xfrm>
              <a:custGeom>
                <a:rect b="b" l="l" r="r" t="t"/>
                <a:pathLst>
                  <a:path extrusionOk="0" h="8686" w="2203">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0"/>
              <p:cNvSpPr/>
              <p:nvPr/>
            </p:nvSpPr>
            <p:spPr>
              <a:xfrm>
                <a:off x="3829475" y="2899425"/>
                <a:ext cx="42850" cy="221450"/>
              </a:xfrm>
              <a:custGeom>
                <a:rect b="b" l="l" r="r" t="t"/>
                <a:pathLst>
                  <a:path extrusionOk="0" h="8858" w="1714">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0"/>
              <p:cNvSpPr/>
              <p:nvPr/>
            </p:nvSpPr>
            <p:spPr>
              <a:xfrm>
                <a:off x="3502825" y="2985850"/>
                <a:ext cx="17575" cy="63175"/>
              </a:xfrm>
              <a:custGeom>
                <a:rect b="b" l="l" r="r" t="t"/>
                <a:pathLst>
                  <a:path extrusionOk="0" h="2527" w="703">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0"/>
              <p:cNvSpPr/>
              <p:nvPr/>
            </p:nvSpPr>
            <p:spPr>
              <a:xfrm>
                <a:off x="2976800" y="3567200"/>
                <a:ext cx="194150" cy="6800"/>
              </a:xfrm>
              <a:custGeom>
                <a:rect b="b" l="l" r="r" t="t"/>
                <a:pathLst>
                  <a:path extrusionOk="0" h="272" w="7766">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0"/>
              <p:cNvSpPr/>
              <p:nvPr/>
            </p:nvSpPr>
            <p:spPr>
              <a:xfrm>
                <a:off x="3615175" y="3251725"/>
                <a:ext cx="252125" cy="179100"/>
              </a:xfrm>
              <a:custGeom>
                <a:rect b="b" l="l" r="r" t="t"/>
                <a:pathLst>
                  <a:path extrusionOk="0" h="7164" w="10085">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0"/>
              <p:cNvSpPr/>
              <p:nvPr/>
            </p:nvSpPr>
            <p:spPr>
              <a:xfrm>
                <a:off x="3832850" y="2600350"/>
                <a:ext cx="180400" cy="139375"/>
              </a:xfrm>
              <a:custGeom>
                <a:rect b="b" l="l" r="r" t="t"/>
                <a:pathLst>
                  <a:path extrusionOk="0" h="5575" w="7216">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0"/>
              <p:cNvSpPr/>
              <p:nvPr/>
            </p:nvSpPr>
            <p:spPr>
              <a:xfrm>
                <a:off x="3990125" y="2724375"/>
                <a:ext cx="163925" cy="168625"/>
              </a:xfrm>
              <a:custGeom>
                <a:rect b="b" l="l" r="r" t="t"/>
                <a:pathLst>
                  <a:path extrusionOk="0" h="6745" w="6557">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0"/>
              <p:cNvSpPr/>
              <p:nvPr/>
            </p:nvSpPr>
            <p:spPr>
              <a:xfrm>
                <a:off x="3618275" y="3396125"/>
                <a:ext cx="249650" cy="35225"/>
              </a:xfrm>
              <a:custGeom>
                <a:rect b="b" l="l" r="r" t="t"/>
                <a:pathLst>
                  <a:path extrusionOk="0" h="1409" w="9986">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0"/>
              <p:cNvSpPr/>
              <p:nvPr/>
            </p:nvSpPr>
            <p:spPr>
              <a:xfrm>
                <a:off x="3346475" y="2915025"/>
                <a:ext cx="29975" cy="23075"/>
              </a:xfrm>
              <a:custGeom>
                <a:rect b="b" l="l" r="r" t="t"/>
                <a:pathLst>
                  <a:path extrusionOk="0" h="923" w="1199">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0"/>
              <p:cNvSpPr/>
              <p:nvPr/>
            </p:nvSpPr>
            <p:spPr>
              <a:xfrm>
                <a:off x="3353725" y="2900700"/>
                <a:ext cx="30875" cy="26975"/>
              </a:xfrm>
              <a:custGeom>
                <a:rect b="b" l="l" r="r" t="t"/>
                <a:pathLst>
                  <a:path extrusionOk="0" h="1079" w="1235">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0"/>
              <p:cNvSpPr/>
              <p:nvPr/>
            </p:nvSpPr>
            <p:spPr>
              <a:xfrm>
                <a:off x="3364750" y="2888275"/>
                <a:ext cx="29150" cy="29025"/>
              </a:xfrm>
              <a:custGeom>
                <a:rect b="b" l="l" r="r" t="t"/>
                <a:pathLst>
                  <a:path extrusionOk="0" h="1161" w="1166">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0"/>
              <p:cNvSpPr/>
              <p:nvPr/>
            </p:nvSpPr>
            <p:spPr>
              <a:xfrm>
                <a:off x="3373100" y="2886875"/>
                <a:ext cx="51975" cy="81575"/>
              </a:xfrm>
              <a:custGeom>
                <a:rect b="b" l="l" r="r" t="t"/>
                <a:pathLst>
                  <a:path extrusionOk="0" h="3263" w="2079">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0"/>
              <p:cNvSpPr/>
              <p:nvPr/>
            </p:nvSpPr>
            <p:spPr>
              <a:xfrm>
                <a:off x="3376350" y="2886175"/>
                <a:ext cx="46400" cy="35750"/>
              </a:xfrm>
              <a:custGeom>
                <a:rect b="b" l="l" r="r" t="t"/>
                <a:pathLst>
                  <a:path extrusionOk="0" h="1430" w="1856">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0"/>
              <p:cNvSpPr/>
              <p:nvPr/>
            </p:nvSpPr>
            <p:spPr>
              <a:xfrm>
                <a:off x="2974500" y="2561175"/>
                <a:ext cx="1569875" cy="1016150"/>
              </a:xfrm>
              <a:custGeom>
                <a:rect b="b" l="l" r="r" t="t"/>
                <a:pathLst>
                  <a:path extrusionOk="0" h="40646" w="62795">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0"/>
              <p:cNvSpPr/>
              <p:nvPr/>
            </p:nvSpPr>
            <p:spPr>
              <a:xfrm>
                <a:off x="3493200" y="3075925"/>
                <a:ext cx="320900" cy="260475"/>
              </a:xfrm>
              <a:custGeom>
                <a:rect b="b" l="l" r="r" t="t"/>
                <a:pathLst>
                  <a:path extrusionOk="0" h="10419" w="12836">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0"/>
              <p:cNvSpPr/>
              <p:nvPr/>
            </p:nvSpPr>
            <p:spPr>
              <a:xfrm>
                <a:off x="3137250" y="3467900"/>
                <a:ext cx="9950" cy="14600"/>
              </a:xfrm>
              <a:custGeom>
                <a:rect b="b" l="l" r="r" t="t"/>
                <a:pathLst>
                  <a:path extrusionOk="0" h="584" w="398">
                    <a:moveTo>
                      <a:pt x="352" y="1"/>
                    </a:moveTo>
                    <a:lnTo>
                      <a:pt x="0" y="554"/>
                    </a:lnTo>
                    <a:lnTo>
                      <a:pt x="46" y="583"/>
                    </a:lnTo>
                    <a:lnTo>
                      <a:pt x="398" y="30"/>
                    </a:lnTo>
                    <a:lnTo>
                      <a:pt x="352"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0"/>
              <p:cNvSpPr/>
              <p:nvPr/>
            </p:nvSpPr>
            <p:spPr>
              <a:xfrm>
                <a:off x="3177750" y="3513275"/>
                <a:ext cx="8950" cy="9200"/>
              </a:xfrm>
              <a:custGeom>
                <a:rect b="b" l="l" r="r" t="t"/>
                <a:pathLst>
                  <a:path extrusionOk="0" h="368" w="358">
                    <a:moveTo>
                      <a:pt x="319" y="1"/>
                    </a:moveTo>
                    <a:lnTo>
                      <a:pt x="1" y="331"/>
                    </a:lnTo>
                    <a:lnTo>
                      <a:pt x="41" y="367"/>
                    </a:lnTo>
                    <a:lnTo>
                      <a:pt x="357" y="37"/>
                    </a:lnTo>
                    <a:lnTo>
                      <a:pt x="319"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0"/>
              <p:cNvSpPr/>
              <p:nvPr/>
            </p:nvSpPr>
            <p:spPr>
              <a:xfrm>
                <a:off x="3125425" y="3449900"/>
                <a:ext cx="72300" cy="81675"/>
              </a:xfrm>
              <a:custGeom>
                <a:rect b="b" l="l" r="r" t="t"/>
                <a:pathLst>
                  <a:path extrusionOk="0" h="3267" w="2892">
                    <a:moveTo>
                      <a:pt x="34" y="1"/>
                    </a:moveTo>
                    <a:lnTo>
                      <a:pt x="1" y="43"/>
                    </a:lnTo>
                    <a:cubicBezTo>
                      <a:pt x="22" y="60"/>
                      <a:pt x="2117" y="1693"/>
                      <a:pt x="2843" y="3266"/>
                    </a:cubicBezTo>
                    <a:lnTo>
                      <a:pt x="2892" y="3243"/>
                    </a:lnTo>
                    <a:cubicBezTo>
                      <a:pt x="2161" y="1658"/>
                      <a:pt x="54" y="17"/>
                      <a:pt x="3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0"/>
              <p:cNvSpPr/>
              <p:nvPr/>
            </p:nvSpPr>
            <p:spPr>
              <a:xfrm>
                <a:off x="3440875" y="3485900"/>
                <a:ext cx="26625" cy="90875"/>
              </a:xfrm>
              <a:custGeom>
                <a:rect b="b" l="l" r="r" t="t"/>
                <a:pathLst>
                  <a:path extrusionOk="0" h="3635" w="1065">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0"/>
              <p:cNvSpPr/>
              <p:nvPr/>
            </p:nvSpPr>
            <p:spPr>
              <a:xfrm>
                <a:off x="3555350" y="3102875"/>
                <a:ext cx="159450" cy="36275"/>
              </a:xfrm>
              <a:custGeom>
                <a:rect b="b" l="l" r="r" t="t"/>
                <a:pathLst>
                  <a:path extrusionOk="0" h="1451" w="6378">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0"/>
              <p:cNvSpPr/>
              <p:nvPr/>
            </p:nvSpPr>
            <p:spPr>
              <a:xfrm>
                <a:off x="3762750" y="3232900"/>
                <a:ext cx="54100" cy="65825"/>
              </a:xfrm>
              <a:custGeom>
                <a:rect b="b" l="l" r="r" t="t"/>
                <a:pathLst>
                  <a:path extrusionOk="0" h="2633" w="2164">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0"/>
              <p:cNvSpPr/>
              <p:nvPr/>
            </p:nvSpPr>
            <p:spPr>
              <a:xfrm>
                <a:off x="3804975" y="3223000"/>
                <a:ext cx="30500" cy="36100"/>
              </a:xfrm>
              <a:custGeom>
                <a:rect b="b" l="l" r="r" t="t"/>
                <a:pathLst>
                  <a:path extrusionOk="0" h="1444" w="122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61"/>
          <p:cNvPicPr preferRelativeResize="0"/>
          <p:nvPr/>
        </p:nvPicPr>
        <p:blipFill>
          <a:blip r:embed="rId3">
            <a:alphaModFix/>
          </a:blip>
          <a:stretch>
            <a:fillRect/>
          </a:stretch>
        </p:blipFill>
        <p:spPr>
          <a:xfrm>
            <a:off x="439275" y="771825"/>
            <a:ext cx="3695700" cy="3067050"/>
          </a:xfrm>
          <a:prstGeom prst="rect">
            <a:avLst/>
          </a:prstGeom>
          <a:noFill/>
          <a:ln>
            <a:noFill/>
          </a:ln>
        </p:spPr>
      </p:pic>
      <p:pic>
        <p:nvPicPr>
          <p:cNvPr descr="A screenshot of a computer&#10;&#10;Description automatically generated" id="1151" name="Google Shape;1151;p61"/>
          <p:cNvPicPr preferRelativeResize="0"/>
          <p:nvPr/>
        </p:nvPicPr>
        <p:blipFill>
          <a:blip r:embed="rId4">
            <a:alphaModFix/>
          </a:blip>
          <a:stretch>
            <a:fillRect/>
          </a:stretch>
        </p:blipFill>
        <p:spPr>
          <a:xfrm>
            <a:off x="5244650" y="771825"/>
            <a:ext cx="3429000" cy="3067050"/>
          </a:xfrm>
          <a:prstGeom prst="rect">
            <a:avLst/>
          </a:prstGeom>
          <a:noFill/>
          <a:ln>
            <a:noFill/>
          </a:ln>
        </p:spPr>
      </p:pic>
      <p:sp>
        <p:nvSpPr>
          <p:cNvPr id="1152" name="Google Shape;1152;p61"/>
          <p:cNvSpPr txBox="1"/>
          <p:nvPr/>
        </p:nvSpPr>
        <p:spPr>
          <a:xfrm>
            <a:off x="458175" y="4020525"/>
            <a:ext cx="36579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Bảng trọng số quân tốt đen</a:t>
            </a:r>
            <a:endParaRPr>
              <a:solidFill>
                <a:schemeClr val="dk1"/>
              </a:solidFill>
              <a:latin typeface="Be Vietnam"/>
              <a:ea typeface="Be Vietnam"/>
              <a:cs typeface="Be Vietnam"/>
              <a:sym typeface="Be Vietnam"/>
            </a:endParaRPr>
          </a:p>
        </p:txBody>
      </p:sp>
      <p:sp>
        <p:nvSpPr>
          <p:cNvPr id="1153" name="Google Shape;1153;p61"/>
          <p:cNvSpPr txBox="1"/>
          <p:nvPr/>
        </p:nvSpPr>
        <p:spPr>
          <a:xfrm>
            <a:off x="5130200" y="4020525"/>
            <a:ext cx="36579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Bảng trọng số quân mã đen</a:t>
            </a:r>
            <a:endParaRPr>
              <a:solidFill>
                <a:schemeClr val="dk1"/>
              </a:solidFill>
              <a:latin typeface="Be Vietnam"/>
              <a:ea typeface="Be Vietnam"/>
              <a:cs typeface="Be Vietnam"/>
              <a:sym typeface="Be Vietna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2"/>
          <p:cNvSpPr txBox="1"/>
          <p:nvPr/>
        </p:nvSpPr>
        <p:spPr>
          <a:xfrm>
            <a:off x="458175" y="4020525"/>
            <a:ext cx="36579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Bảng trọng số quân xe đen </a:t>
            </a:r>
            <a:endParaRPr>
              <a:solidFill>
                <a:schemeClr val="dk1"/>
              </a:solidFill>
              <a:latin typeface="Be Vietnam"/>
              <a:ea typeface="Be Vietnam"/>
              <a:cs typeface="Be Vietnam"/>
              <a:sym typeface="Be Vietnam"/>
            </a:endParaRPr>
          </a:p>
        </p:txBody>
      </p:sp>
      <p:sp>
        <p:nvSpPr>
          <p:cNvPr id="1159" name="Google Shape;1159;p62"/>
          <p:cNvSpPr txBox="1"/>
          <p:nvPr/>
        </p:nvSpPr>
        <p:spPr>
          <a:xfrm>
            <a:off x="5130200" y="4020525"/>
            <a:ext cx="36579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Bảng trọng số quân pháo đen </a:t>
            </a:r>
            <a:endParaRPr>
              <a:solidFill>
                <a:schemeClr val="dk1"/>
              </a:solidFill>
              <a:latin typeface="Be Vietnam"/>
              <a:ea typeface="Be Vietnam"/>
              <a:cs typeface="Be Vietnam"/>
              <a:sym typeface="Be Vietnam"/>
            </a:endParaRPr>
          </a:p>
        </p:txBody>
      </p:sp>
      <p:pic>
        <p:nvPicPr>
          <p:cNvPr descr="A screenshot of a computer&#10;&#10;Description automatically generated" id="1160" name="Google Shape;1160;p62"/>
          <p:cNvPicPr preferRelativeResize="0"/>
          <p:nvPr/>
        </p:nvPicPr>
        <p:blipFill>
          <a:blip r:embed="rId3">
            <a:alphaModFix/>
          </a:blip>
          <a:stretch>
            <a:fillRect/>
          </a:stretch>
        </p:blipFill>
        <p:spPr>
          <a:xfrm>
            <a:off x="572625" y="951600"/>
            <a:ext cx="3429000" cy="2933700"/>
          </a:xfrm>
          <a:prstGeom prst="rect">
            <a:avLst/>
          </a:prstGeom>
          <a:noFill/>
          <a:ln>
            <a:noFill/>
          </a:ln>
        </p:spPr>
      </p:pic>
      <p:pic>
        <p:nvPicPr>
          <p:cNvPr descr="A computer screen shot of a number&#10;&#10;Description automatically generated" id="1161" name="Google Shape;1161;p62"/>
          <p:cNvPicPr preferRelativeResize="0"/>
          <p:nvPr/>
        </p:nvPicPr>
        <p:blipFill>
          <a:blip r:embed="rId4">
            <a:alphaModFix/>
          </a:blip>
          <a:stretch>
            <a:fillRect/>
          </a:stretch>
        </p:blipFill>
        <p:spPr>
          <a:xfrm>
            <a:off x="5368475" y="961125"/>
            <a:ext cx="3181350" cy="2914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63"/>
          <p:cNvSpPr txBox="1"/>
          <p:nvPr/>
        </p:nvSpPr>
        <p:spPr>
          <a:xfrm>
            <a:off x="432375" y="1116750"/>
            <a:ext cx="7838400" cy="2910000"/>
          </a:xfrm>
          <a:prstGeom prst="rect">
            <a:avLst/>
          </a:prstGeom>
          <a:noFill/>
          <a:ln>
            <a:noFill/>
          </a:ln>
        </p:spPr>
        <p:txBody>
          <a:bodyPr anchorCtr="0" anchor="t" bIns="91425" lIns="91425" spcFirstLastPara="1" rIns="91425" wrap="square" tIns="91425">
            <a:noAutofit/>
          </a:bodyPr>
          <a:lstStyle/>
          <a:p>
            <a:pPr indent="-355600" lvl="0" marL="914400" rtl="0" algn="l">
              <a:spcBef>
                <a:spcPts val="0"/>
              </a:spcBef>
              <a:spcAft>
                <a:spcPts val="0"/>
              </a:spcAft>
              <a:buClr>
                <a:schemeClr val="dk1"/>
              </a:buClr>
              <a:buSzPts val="2000"/>
              <a:buFont typeface="Be Vietnam"/>
              <a:buChar char="●"/>
            </a:pPr>
            <a:r>
              <a:rPr lang="en" sz="2000">
                <a:solidFill>
                  <a:schemeClr val="dk1"/>
                </a:solidFill>
                <a:latin typeface="Be Vietnam"/>
                <a:ea typeface="Be Vietnam"/>
                <a:cs typeface="Be Vietnam"/>
                <a:sym typeface="Be Vietnam"/>
              </a:rPr>
              <a:t>Bảng trọng số các quân tốt đỏ, mã đỏ, xe đỏ, pháo đỏ được lấy đảo ngược lại tương ứng </a:t>
            </a:r>
            <a:endParaRPr sz="2000">
              <a:solidFill>
                <a:schemeClr val="dk1"/>
              </a:solidFill>
              <a:latin typeface="Be Vietnam"/>
              <a:ea typeface="Be Vietnam"/>
              <a:cs typeface="Be Vietnam"/>
              <a:sym typeface="Be Vietnam"/>
            </a:endParaRPr>
          </a:p>
          <a:p>
            <a:pPr indent="0" lvl="0" marL="914400" rtl="0" algn="l">
              <a:spcBef>
                <a:spcPts val="0"/>
              </a:spcBef>
              <a:spcAft>
                <a:spcPts val="0"/>
              </a:spcAft>
              <a:buNone/>
            </a:pPr>
            <a:r>
              <a:t/>
            </a:r>
            <a:endParaRPr sz="2000">
              <a:solidFill>
                <a:schemeClr val="dk1"/>
              </a:solidFill>
              <a:latin typeface="Be Vietnam"/>
              <a:ea typeface="Be Vietnam"/>
              <a:cs typeface="Be Vietnam"/>
              <a:sym typeface="Be Vietnam"/>
            </a:endParaRPr>
          </a:p>
          <a:p>
            <a:pPr indent="-355600" lvl="0" marL="914400" rtl="0" algn="l">
              <a:spcBef>
                <a:spcPts val="0"/>
              </a:spcBef>
              <a:spcAft>
                <a:spcPts val="0"/>
              </a:spcAft>
              <a:buClr>
                <a:schemeClr val="dk1"/>
              </a:buClr>
              <a:buSzPts val="2000"/>
              <a:buFont typeface="Be Vietnam"/>
              <a:buChar char="●"/>
            </a:pPr>
            <a:r>
              <a:rPr lang="en" sz="2000">
                <a:solidFill>
                  <a:schemeClr val="dk1"/>
                </a:solidFill>
                <a:latin typeface="Be Vietnam"/>
                <a:ea typeface="Be Vietnam"/>
                <a:cs typeface="Be Vietnam"/>
                <a:sym typeface="Be Vietnam"/>
              </a:rPr>
              <a:t>Ngoài ra, giá trị cố định của mỗi quân cờ là: tốt 30, xe 600, pháo 285, mã 270, tượng 120, sĩ 120, tướng 6000 </a:t>
            </a:r>
            <a:endParaRPr sz="2000">
              <a:solidFill>
                <a:schemeClr val="dk1"/>
              </a:solidFill>
              <a:latin typeface="Be Vietnam"/>
              <a:ea typeface="Be Vietnam"/>
              <a:cs typeface="Be Vietnam"/>
              <a:sym typeface="Be Vietnam"/>
            </a:endParaRPr>
          </a:p>
          <a:p>
            <a:pPr indent="0" lvl="0" marL="914400" rtl="0" algn="l">
              <a:spcBef>
                <a:spcPts val="0"/>
              </a:spcBef>
              <a:spcAft>
                <a:spcPts val="0"/>
              </a:spcAft>
              <a:buNone/>
            </a:pPr>
            <a:r>
              <a:t/>
            </a:r>
            <a:endParaRPr sz="2000">
              <a:solidFill>
                <a:schemeClr val="dk1"/>
              </a:solidFill>
              <a:latin typeface="Be Vietnam"/>
              <a:ea typeface="Be Vietnam"/>
              <a:cs typeface="Be Vietnam"/>
              <a:sym typeface="Be Vietna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descr="A screen shot of a computer program&#10;&#10;Description automatically generated" id="1171" name="Google Shape;1171;p64"/>
          <p:cNvPicPr preferRelativeResize="0"/>
          <p:nvPr/>
        </p:nvPicPr>
        <p:blipFill>
          <a:blip r:embed="rId3">
            <a:alphaModFix/>
          </a:blip>
          <a:stretch>
            <a:fillRect/>
          </a:stretch>
        </p:blipFill>
        <p:spPr>
          <a:xfrm>
            <a:off x="579350" y="330850"/>
            <a:ext cx="7985301" cy="3597475"/>
          </a:xfrm>
          <a:prstGeom prst="rect">
            <a:avLst/>
          </a:prstGeom>
          <a:noFill/>
          <a:ln>
            <a:noFill/>
          </a:ln>
        </p:spPr>
      </p:pic>
      <p:sp>
        <p:nvSpPr>
          <p:cNvPr id="1172" name="Google Shape;1172;p64"/>
          <p:cNvSpPr txBox="1"/>
          <p:nvPr/>
        </p:nvSpPr>
        <p:spPr>
          <a:xfrm>
            <a:off x="1134450" y="4174225"/>
            <a:ext cx="68751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Hàm tính giá trị của 1 quân cờ tại 1 vị trí </a:t>
            </a:r>
            <a:r>
              <a:rPr lang="en">
                <a:solidFill>
                  <a:schemeClr val="dk1"/>
                </a:solidFill>
                <a:latin typeface="Be Vietnam"/>
                <a:ea typeface="Be Vietnam"/>
                <a:cs typeface="Be Vietnam"/>
                <a:sym typeface="Be Vietnam"/>
              </a:rPr>
              <a:t>trên</a:t>
            </a:r>
            <a:r>
              <a:rPr lang="en">
                <a:solidFill>
                  <a:schemeClr val="dk1"/>
                </a:solidFill>
                <a:latin typeface="Be Vietnam"/>
                <a:ea typeface="Be Vietnam"/>
                <a:cs typeface="Be Vietnam"/>
                <a:sym typeface="Be Vietnam"/>
              </a:rPr>
              <a:t> bàn cờ </a:t>
            </a:r>
            <a:endParaRPr>
              <a:solidFill>
                <a:schemeClr val="dk1"/>
              </a:solidFill>
              <a:latin typeface="Be Vietnam"/>
              <a:ea typeface="Be Vietnam"/>
              <a:cs typeface="Be Vietnam"/>
              <a:sym typeface="Be Vietna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pic>
        <p:nvPicPr>
          <p:cNvPr descr="A computer screen shot of a program code&#10;&#10;Description automatically generated" id="1177" name="Google Shape;1177;p65"/>
          <p:cNvPicPr preferRelativeResize="0"/>
          <p:nvPr/>
        </p:nvPicPr>
        <p:blipFill>
          <a:blip r:embed="rId3">
            <a:alphaModFix/>
          </a:blip>
          <a:stretch>
            <a:fillRect/>
          </a:stretch>
        </p:blipFill>
        <p:spPr>
          <a:xfrm>
            <a:off x="733200" y="213875"/>
            <a:ext cx="7677599" cy="3917400"/>
          </a:xfrm>
          <a:prstGeom prst="rect">
            <a:avLst/>
          </a:prstGeom>
          <a:noFill/>
          <a:ln>
            <a:noFill/>
          </a:ln>
        </p:spPr>
      </p:pic>
      <p:sp>
        <p:nvSpPr>
          <p:cNvPr id="1178" name="Google Shape;1178;p65"/>
          <p:cNvSpPr txBox="1"/>
          <p:nvPr/>
        </p:nvSpPr>
        <p:spPr>
          <a:xfrm>
            <a:off x="1159850" y="4286925"/>
            <a:ext cx="68751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Hàm tính giá trị của 1 quân cờ tại 1 vị trí </a:t>
            </a:r>
            <a:r>
              <a:rPr lang="en">
                <a:solidFill>
                  <a:schemeClr val="dk1"/>
                </a:solidFill>
                <a:latin typeface="Be Vietnam"/>
                <a:ea typeface="Be Vietnam"/>
                <a:cs typeface="Be Vietnam"/>
                <a:sym typeface="Be Vietnam"/>
              </a:rPr>
              <a:t>trên</a:t>
            </a:r>
            <a:r>
              <a:rPr lang="en">
                <a:solidFill>
                  <a:schemeClr val="dk1"/>
                </a:solidFill>
                <a:latin typeface="Be Vietnam"/>
                <a:ea typeface="Be Vietnam"/>
                <a:cs typeface="Be Vietnam"/>
                <a:sym typeface="Be Vietnam"/>
              </a:rPr>
              <a:t> bàn cờ </a:t>
            </a:r>
            <a:endParaRPr>
              <a:solidFill>
                <a:schemeClr val="dk1"/>
              </a:solidFill>
              <a:latin typeface="Be Vietnam"/>
              <a:ea typeface="Be Vietnam"/>
              <a:cs typeface="Be Vietnam"/>
              <a:sym typeface="Be Vietna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6"/>
          <p:cNvSpPr txBox="1"/>
          <p:nvPr/>
        </p:nvSpPr>
        <p:spPr>
          <a:xfrm>
            <a:off x="1134450" y="3743875"/>
            <a:ext cx="68751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 Hàm heuristic tính tổng trọng số tất cả quân trên bàn cờ</a:t>
            </a:r>
            <a:endParaRPr>
              <a:solidFill>
                <a:schemeClr val="dk1"/>
              </a:solidFill>
              <a:latin typeface="Be Vietnam"/>
              <a:ea typeface="Be Vietnam"/>
              <a:cs typeface="Be Vietnam"/>
              <a:sym typeface="Be Vietnam"/>
            </a:endParaRPr>
          </a:p>
        </p:txBody>
      </p:sp>
      <p:pic>
        <p:nvPicPr>
          <p:cNvPr descr="A computer screen shot of a code&#10;&#10;Description automatically generated" id="1184" name="Google Shape;1184;p66"/>
          <p:cNvPicPr preferRelativeResize="0"/>
          <p:nvPr/>
        </p:nvPicPr>
        <p:blipFill>
          <a:blip r:embed="rId3">
            <a:alphaModFix/>
          </a:blip>
          <a:stretch>
            <a:fillRect/>
          </a:stretch>
        </p:blipFill>
        <p:spPr>
          <a:xfrm>
            <a:off x="630725" y="654450"/>
            <a:ext cx="7882550" cy="2807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715100" y="535000"/>
            <a:ext cx="416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e Vietnam"/>
                <a:ea typeface="Be Vietnam"/>
                <a:cs typeface="Be Vietnam"/>
                <a:sym typeface="Be Vietnam"/>
              </a:rPr>
              <a:t>Giới thiệu bài toán</a:t>
            </a:r>
            <a:endParaRPr b="1">
              <a:latin typeface="Be Vietnam"/>
              <a:ea typeface="Be Vietnam"/>
              <a:cs typeface="Be Vietnam"/>
              <a:sym typeface="Be Vietnam"/>
            </a:endParaRPr>
          </a:p>
        </p:txBody>
      </p:sp>
      <p:sp>
        <p:nvSpPr>
          <p:cNvPr id="277" name="Google Shape;277;p22"/>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latin typeface="Be Vietnam"/>
                <a:ea typeface="Be Vietnam"/>
                <a:cs typeface="Be Vietnam"/>
                <a:sym typeface="Be Vietnam"/>
              </a:rPr>
              <a:t>Cờ tướng là một trò chơi chiến lược cổ điển được yêu thích rộng rãi ở nhiều quốc gia, đặc biệt là Trung Quốc và Việt Nam. Với lịch sử lâu đời và quy tắc phức tạp, cờ tướng không chỉ đòi hỏi người chơi có kỹ năng tư duy chiến lược mà còn cần sự kiên nhẫn và khả năng dự đoán nước đi của đối thủ. Trong bối cảnh công nghệ phát triển không ngừng, việc áp dụng trí tuệ nhân tạo (AI) vào cờ tướng đã trở thành một lĩnh vực nghiên cứu thú vị và đầy thử thách.</a:t>
            </a:r>
            <a:endParaRPr>
              <a:latin typeface="Be Vietnam"/>
              <a:ea typeface="Be Vietnam"/>
              <a:cs typeface="Be Vietnam"/>
              <a:sym typeface="Be Vietnam"/>
            </a:endParaRPr>
          </a:p>
        </p:txBody>
      </p:sp>
      <p:pic>
        <p:nvPicPr>
          <p:cNvPr id="278" name="Google Shape;278;p22"/>
          <p:cNvPicPr preferRelativeResize="0"/>
          <p:nvPr/>
        </p:nvPicPr>
        <p:blipFill>
          <a:blip r:embed="rId3">
            <a:alphaModFix/>
          </a:blip>
          <a:stretch>
            <a:fillRect/>
          </a:stretch>
        </p:blipFill>
        <p:spPr>
          <a:xfrm>
            <a:off x="4882100" y="1556200"/>
            <a:ext cx="4111001" cy="27384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67"/>
          <p:cNvSpPr txBox="1"/>
          <p:nvPr>
            <p:ph type="title"/>
          </p:nvPr>
        </p:nvSpPr>
        <p:spPr>
          <a:xfrm>
            <a:off x="715050" y="179380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latin typeface="Be Vietnam"/>
                <a:ea typeface="Be Vietnam"/>
                <a:cs typeface="Be Vietnam"/>
                <a:sym typeface="Be Vietnam"/>
              </a:rPr>
              <a:t>THIẾT KẾ GIẢI PHÁP</a:t>
            </a:r>
            <a:endParaRPr b="1" sz="2900">
              <a:latin typeface="Be Vietnam"/>
              <a:ea typeface="Be Vietnam"/>
              <a:cs typeface="Be Vietnam"/>
              <a:sym typeface="Be Vietnam"/>
            </a:endParaRPr>
          </a:p>
        </p:txBody>
      </p:sp>
      <p:sp>
        <p:nvSpPr>
          <p:cNvPr id="1190" name="Google Shape;1190;p67"/>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1191" name="Google Shape;1191;p67"/>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1192" name="Google Shape;1192;p67"/>
          <p:cNvGrpSpPr/>
          <p:nvPr/>
        </p:nvGrpSpPr>
        <p:grpSpPr>
          <a:xfrm flipH="1">
            <a:off x="5437313" y="811939"/>
            <a:ext cx="3706695" cy="2550084"/>
            <a:chOff x="4388650" y="2224200"/>
            <a:chExt cx="1707525" cy="1174775"/>
          </a:xfrm>
        </p:grpSpPr>
        <p:sp>
          <p:nvSpPr>
            <p:cNvPr id="1193" name="Google Shape;1193;p67"/>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7"/>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7"/>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7"/>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7"/>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7"/>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7"/>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7"/>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7"/>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7"/>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7"/>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7"/>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7"/>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7"/>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7"/>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7"/>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7"/>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7"/>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7"/>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7"/>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7"/>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7"/>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7"/>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7"/>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7"/>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7"/>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7"/>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7"/>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7"/>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7"/>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7"/>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7"/>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7"/>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7"/>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7"/>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7"/>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7"/>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7"/>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7"/>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7"/>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7"/>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7"/>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7"/>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7"/>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7"/>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7"/>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7"/>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7"/>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7"/>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7"/>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7"/>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7"/>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7"/>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7"/>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7"/>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7"/>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7"/>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7"/>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7"/>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7"/>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7"/>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7"/>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7"/>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7"/>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7"/>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68"/>
          <p:cNvSpPr txBox="1"/>
          <p:nvPr/>
        </p:nvSpPr>
        <p:spPr>
          <a:xfrm>
            <a:off x="668050" y="1936663"/>
            <a:ext cx="5942700" cy="12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Greedy </a:t>
            </a:r>
            <a:endParaRPr b="1" sz="3000">
              <a:solidFill>
                <a:schemeClr val="dk1"/>
              </a:solidFill>
              <a:latin typeface="Be Vietnam"/>
              <a:ea typeface="Be Vietnam"/>
              <a:cs typeface="Be Vietnam"/>
              <a:sym typeface="Be Vietnam"/>
            </a:endParaRPr>
          </a:p>
        </p:txBody>
      </p:sp>
      <p:grpSp>
        <p:nvGrpSpPr>
          <p:cNvPr id="1263" name="Google Shape;1263;p68"/>
          <p:cNvGrpSpPr/>
          <p:nvPr/>
        </p:nvGrpSpPr>
        <p:grpSpPr>
          <a:xfrm>
            <a:off x="4902098" y="535097"/>
            <a:ext cx="3683753" cy="4073629"/>
            <a:chOff x="4825898" y="535097"/>
            <a:chExt cx="3683753" cy="4073629"/>
          </a:xfrm>
        </p:grpSpPr>
        <p:grpSp>
          <p:nvGrpSpPr>
            <p:cNvPr id="1264" name="Google Shape;1264;p68"/>
            <p:cNvGrpSpPr/>
            <p:nvPr/>
          </p:nvGrpSpPr>
          <p:grpSpPr>
            <a:xfrm>
              <a:off x="5416996" y="1013447"/>
              <a:ext cx="2303759" cy="3595278"/>
              <a:chOff x="5416996" y="1013447"/>
              <a:chExt cx="2303759" cy="3595278"/>
            </a:xfrm>
          </p:grpSpPr>
          <p:sp>
            <p:nvSpPr>
              <p:cNvPr id="1265" name="Google Shape;1265;p68"/>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8"/>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8"/>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8"/>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8"/>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8"/>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8"/>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8"/>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8"/>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8"/>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8"/>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8"/>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8"/>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8"/>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8"/>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8"/>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8"/>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8"/>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8"/>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8"/>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8"/>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8"/>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8"/>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8"/>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8"/>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8"/>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8"/>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8"/>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8"/>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8"/>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8"/>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8"/>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8"/>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8"/>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8"/>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8"/>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8"/>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8"/>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8"/>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8"/>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8"/>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8"/>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8"/>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8"/>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8"/>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8"/>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8"/>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8"/>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8"/>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8"/>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8"/>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8"/>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8"/>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8"/>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8"/>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8"/>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8"/>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8"/>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8"/>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8"/>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8"/>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8"/>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8"/>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8"/>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8"/>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8"/>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8"/>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8"/>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8"/>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8"/>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8"/>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8"/>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8"/>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8"/>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8"/>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8"/>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8"/>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8"/>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8"/>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8"/>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8"/>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8"/>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8"/>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8"/>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8"/>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8"/>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8"/>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8"/>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8"/>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8"/>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8"/>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8"/>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8"/>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8"/>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8"/>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8"/>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8"/>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8"/>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8"/>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8"/>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8"/>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8"/>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8"/>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8"/>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8"/>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8"/>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8"/>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8"/>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8"/>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8"/>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8"/>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8"/>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8"/>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8"/>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8"/>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8"/>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8"/>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8"/>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8"/>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8"/>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8"/>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8"/>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68"/>
            <p:cNvGrpSpPr/>
            <p:nvPr/>
          </p:nvGrpSpPr>
          <p:grpSpPr>
            <a:xfrm>
              <a:off x="4825898" y="1492688"/>
              <a:ext cx="1147199" cy="637372"/>
              <a:chOff x="315275" y="3124950"/>
              <a:chExt cx="658175" cy="365675"/>
            </a:xfrm>
          </p:grpSpPr>
          <p:sp>
            <p:nvSpPr>
              <p:cNvPr id="1388" name="Google Shape;1388;p6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68"/>
            <p:cNvGrpSpPr/>
            <p:nvPr/>
          </p:nvGrpSpPr>
          <p:grpSpPr>
            <a:xfrm>
              <a:off x="7112551" y="535097"/>
              <a:ext cx="1397100" cy="760518"/>
              <a:chOff x="238125" y="2409350"/>
              <a:chExt cx="760575" cy="414000"/>
            </a:xfrm>
          </p:grpSpPr>
          <p:sp>
            <p:nvSpPr>
              <p:cNvPr id="1395" name="Google Shape;1395;p68"/>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8"/>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8"/>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8"/>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8"/>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8"/>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8"/>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8"/>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8"/>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8"/>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8"/>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8"/>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69"/>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Thuật toán Greedy </a:t>
            </a:r>
            <a:endParaRPr sz="1500">
              <a:latin typeface="Be Vietnam"/>
              <a:ea typeface="Be Vietnam"/>
              <a:cs typeface="Be Vietnam"/>
              <a:sym typeface="Be Vietnam"/>
            </a:endParaRPr>
          </a:p>
        </p:txBody>
      </p:sp>
      <p:pic>
        <p:nvPicPr>
          <p:cNvPr descr="A computer screen shot of a program&#10;&#10;Description automatically generated" id="1412" name="Google Shape;1412;p69"/>
          <p:cNvPicPr preferRelativeResize="0"/>
          <p:nvPr/>
        </p:nvPicPr>
        <p:blipFill>
          <a:blip r:embed="rId3">
            <a:alphaModFix/>
          </a:blip>
          <a:stretch>
            <a:fillRect/>
          </a:stretch>
        </p:blipFill>
        <p:spPr>
          <a:xfrm>
            <a:off x="1781450" y="203625"/>
            <a:ext cx="5581091" cy="3924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70"/>
          <p:cNvSpPr txBox="1"/>
          <p:nvPr/>
        </p:nvSpPr>
        <p:spPr>
          <a:xfrm>
            <a:off x="668050" y="1936663"/>
            <a:ext cx="5942700" cy="12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Minimax </a:t>
            </a:r>
            <a:endParaRPr b="1" sz="3000">
              <a:solidFill>
                <a:schemeClr val="dk1"/>
              </a:solidFill>
              <a:latin typeface="Be Vietnam"/>
              <a:ea typeface="Be Vietnam"/>
              <a:cs typeface="Be Vietnam"/>
              <a:sym typeface="Be Vietnam"/>
            </a:endParaRPr>
          </a:p>
        </p:txBody>
      </p:sp>
      <p:grpSp>
        <p:nvGrpSpPr>
          <p:cNvPr id="1418" name="Google Shape;1418;p70"/>
          <p:cNvGrpSpPr/>
          <p:nvPr/>
        </p:nvGrpSpPr>
        <p:grpSpPr>
          <a:xfrm>
            <a:off x="4902098" y="535097"/>
            <a:ext cx="3683753" cy="4073629"/>
            <a:chOff x="4825898" y="535097"/>
            <a:chExt cx="3683753" cy="4073629"/>
          </a:xfrm>
        </p:grpSpPr>
        <p:grpSp>
          <p:nvGrpSpPr>
            <p:cNvPr id="1419" name="Google Shape;1419;p70"/>
            <p:cNvGrpSpPr/>
            <p:nvPr/>
          </p:nvGrpSpPr>
          <p:grpSpPr>
            <a:xfrm>
              <a:off x="5416996" y="1013447"/>
              <a:ext cx="2303759" cy="3595278"/>
              <a:chOff x="5416996" y="1013447"/>
              <a:chExt cx="2303759" cy="3595278"/>
            </a:xfrm>
          </p:grpSpPr>
          <p:sp>
            <p:nvSpPr>
              <p:cNvPr id="1420" name="Google Shape;1420;p70"/>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0"/>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0"/>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0"/>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0"/>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0"/>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0"/>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0"/>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0"/>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0"/>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0"/>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0"/>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0"/>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0"/>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0"/>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0"/>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0"/>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0"/>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0"/>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0"/>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0"/>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0"/>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0"/>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0"/>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0"/>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0"/>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0"/>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0"/>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0"/>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0"/>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0"/>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0"/>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0"/>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0"/>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0"/>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0"/>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0"/>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0"/>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0"/>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0"/>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0"/>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0"/>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0"/>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0"/>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0"/>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0"/>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0"/>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0"/>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0"/>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0"/>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0"/>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0"/>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0"/>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0"/>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0"/>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0"/>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0"/>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0"/>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0"/>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0"/>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0"/>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0"/>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0"/>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0"/>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0"/>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0"/>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0"/>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0"/>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0"/>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0"/>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0"/>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0"/>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0"/>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0"/>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0"/>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0"/>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0"/>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0"/>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0"/>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0"/>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0"/>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0"/>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0"/>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0"/>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0"/>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0"/>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0"/>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0"/>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0"/>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0"/>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0"/>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0"/>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0"/>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0"/>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0"/>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0"/>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0"/>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0"/>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0"/>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0"/>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0"/>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0"/>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0"/>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0"/>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0"/>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0"/>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0"/>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0"/>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0"/>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0"/>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0"/>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0"/>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0"/>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0"/>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70"/>
            <p:cNvGrpSpPr/>
            <p:nvPr/>
          </p:nvGrpSpPr>
          <p:grpSpPr>
            <a:xfrm>
              <a:off x="4825898" y="1492688"/>
              <a:ext cx="1147199" cy="637372"/>
              <a:chOff x="315275" y="3124950"/>
              <a:chExt cx="658175" cy="365675"/>
            </a:xfrm>
          </p:grpSpPr>
          <p:sp>
            <p:nvSpPr>
              <p:cNvPr id="1543" name="Google Shape;1543;p70"/>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0"/>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0"/>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0"/>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0"/>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0"/>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70"/>
            <p:cNvGrpSpPr/>
            <p:nvPr/>
          </p:nvGrpSpPr>
          <p:grpSpPr>
            <a:xfrm>
              <a:off x="7112551" y="535097"/>
              <a:ext cx="1397100" cy="760518"/>
              <a:chOff x="238125" y="2409350"/>
              <a:chExt cx="760575" cy="414000"/>
            </a:xfrm>
          </p:grpSpPr>
          <p:sp>
            <p:nvSpPr>
              <p:cNvPr id="1550" name="Google Shape;1550;p70"/>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0"/>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0"/>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0"/>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0"/>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0"/>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0"/>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0"/>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0"/>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0"/>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0"/>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0"/>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71"/>
          <p:cNvSpPr txBox="1"/>
          <p:nvPr>
            <p:ph type="title"/>
          </p:nvPr>
        </p:nvSpPr>
        <p:spPr>
          <a:xfrm>
            <a:off x="5811550" y="2285400"/>
            <a:ext cx="3186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Minimax</a:t>
            </a:r>
            <a:endParaRPr sz="1500">
              <a:latin typeface="Be Vietnam"/>
              <a:ea typeface="Be Vietnam"/>
              <a:cs typeface="Be Vietnam"/>
              <a:sym typeface="Be Vietnam"/>
            </a:endParaRPr>
          </a:p>
        </p:txBody>
      </p:sp>
      <p:pic>
        <p:nvPicPr>
          <p:cNvPr id="1567" name="Google Shape;1567;p71"/>
          <p:cNvPicPr preferRelativeResize="0"/>
          <p:nvPr/>
        </p:nvPicPr>
        <p:blipFill>
          <a:blip r:embed="rId3">
            <a:alphaModFix/>
          </a:blip>
          <a:stretch>
            <a:fillRect/>
          </a:stretch>
        </p:blipFill>
        <p:spPr>
          <a:xfrm>
            <a:off x="51225" y="27250"/>
            <a:ext cx="5063574" cy="50890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72"/>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find_best_move_minimax</a:t>
            </a:r>
            <a:endParaRPr sz="1500">
              <a:latin typeface="Be Vietnam"/>
              <a:ea typeface="Be Vietnam"/>
              <a:cs typeface="Be Vietnam"/>
              <a:sym typeface="Be Vietnam"/>
            </a:endParaRPr>
          </a:p>
        </p:txBody>
      </p:sp>
      <p:pic>
        <p:nvPicPr>
          <p:cNvPr id="1573" name="Google Shape;1573;p72"/>
          <p:cNvPicPr preferRelativeResize="0"/>
          <p:nvPr/>
        </p:nvPicPr>
        <p:blipFill>
          <a:blip r:embed="rId3">
            <a:alphaModFix/>
          </a:blip>
          <a:stretch>
            <a:fillRect/>
          </a:stretch>
        </p:blipFill>
        <p:spPr>
          <a:xfrm>
            <a:off x="1781175" y="942975"/>
            <a:ext cx="5581651" cy="32575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73"/>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find_best_move_minimax</a:t>
            </a:r>
            <a:endParaRPr sz="1500">
              <a:latin typeface="Be Vietnam"/>
              <a:ea typeface="Be Vietnam"/>
              <a:cs typeface="Be Vietnam"/>
              <a:sym typeface="Be Vietnam"/>
            </a:endParaRPr>
          </a:p>
        </p:txBody>
      </p:sp>
      <p:pic>
        <p:nvPicPr>
          <p:cNvPr id="1579" name="Google Shape;1579;p73"/>
          <p:cNvPicPr preferRelativeResize="0"/>
          <p:nvPr/>
        </p:nvPicPr>
        <p:blipFill>
          <a:blip r:embed="rId3">
            <a:alphaModFix/>
          </a:blip>
          <a:stretch>
            <a:fillRect/>
          </a:stretch>
        </p:blipFill>
        <p:spPr>
          <a:xfrm>
            <a:off x="1781175" y="981075"/>
            <a:ext cx="5581649" cy="3181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74"/>
          <p:cNvSpPr txBox="1"/>
          <p:nvPr>
            <p:ph idx="1" type="body"/>
          </p:nvPr>
        </p:nvSpPr>
        <p:spPr>
          <a:xfrm>
            <a:off x="715050" y="1242400"/>
            <a:ext cx="7903800" cy="3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a:t>
            </a:r>
            <a:r>
              <a:rPr lang="en" sz="2000">
                <a:latin typeface="Be Vietnam"/>
                <a:ea typeface="Be Vietnam"/>
                <a:cs typeface="Be Vietnam"/>
                <a:sym typeface="Be Vietnam"/>
              </a:rPr>
              <a:t>Giải thích</a:t>
            </a:r>
            <a:endParaRPr sz="2000">
              <a:latin typeface="Be Vietnam"/>
              <a:ea typeface="Be Vietnam"/>
              <a:cs typeface="Be Vietnam"/>
              <a:sym typeface="Be Vietnam"/>
            </a:endParaRPr>
          </a:p>
          <a:p>
            <a:pPr indent="-336550" lvl="0" marL="457200" rtl="0" algn="l">
              <a:spcBef>
                <a:spcPts val="1000"/>
              </a:spcBef>
              <a:spcAft>
                <a:spcPts val="0"/>
              </a:spcAft>
              <a:buSzPts val="1700"/>
              <a:buFont typeface="Be Vietnam"/>
              <a:buChar char="●"/>
            </a:pPr>
            <a:r>
              <a:rPr lang="en" sz="1700">
                <a:latin typeface="Be Vietnam"/>
                <a:ea typeface="Be Vietnam"/>
                <a:cs typeface="Be Vietnam"/>
                <a:sym typeface="Be Vietnam"/>
              </a:rPr>
              <a:t>Khi đến lượt máy đánh, chương trình sẽ gọi hàm </a:t>
            </a:r>
            <a:r>
              <a:rPr b="1" lang="en" sz="1700">
                <a:latin typeface="Be Vietnam"/>
                <a:ea typeface="Be Vietnam"/>
                <a:cs typeface="Be Vietnam"/>
                <a:sym typeface="Be Vietnam"/>
              </a:rPr>
              <a:t>find_best_move_minimax</a:t>
            </a:r>
            <a:r>
              <a:rPr lang="en" sz="1700">
                <a:latin typeface="Be Vietnam"/>
                <a:ea typeface="Be Vietnam"/>
                <a:cs typeface="Be Vietnam"/>
                <a:sym typeface="Be Vietnam"/>
              </a:rPr>
              <a:t> với đầu vào gồm trạng thái hiện tại của trò chơi, độ sâu của cây tìm kiếm (số nguyên lớn hơn 0), máy là Max hay Min ( True hoặc False). Hàm sẽ trả về nước đi hiện tại và nước đi kế tiếp của quân cờ sẽ được di chuyển của trạng thái tốt nhất mà nó tìm được nhờ áp dụng thuật toán Minimax.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1585" name="Google Shape;1585;p74"/>
          <p:cNvCxnSpPr/>
          <p:nvPr/>
        </p:nvCxnSpPr>
        <p:spPr>
          <a:xfrm>
            <a:off x="2672325" y="14966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75"/>
          <p:cNvSpPr txBox="1"/>
          <p:nvPr/>
        </p:nvSpPr>
        <p:spPr>
          <a:xfrm>
            <a:off x="668050" y="1936663"/>
            <a:ext cx="5942700" cy="12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rPr b="1" lang="en" sz="3000">
                <a:solidFill>
                  <a:schemeClr val="dk1"/>
                </a:solidFill>
                <a:latin typeface="Be Vietnam"/>
                <a:ea typeface="Be Vietnam"/>
                <a:cs typeface="Be Vietnam"/>
                <a:sym typeface="Be Vietnam"/>
              </a:rPr>
              <a:t> Alpha-Beta Search </a:t>
            </a:r>
            <a:endParaRPr b="1" sz="3000">
              <a:solidFill>
                <a:schemeClr val="dk1"/>
              </a:solidFill>
              <a:latin typeface="Be Vietnam"/>
              <a:ea typeface="Be Vietnam"/>
              <a:cs typeface="Be Vietnam"/>
              <a:sym typeface="Be Vietnam"/>
            </a:endParaRPr>
          </a:p>
        </p:txBody>
      </p:sp>
      <p:grpSp>
        <p:nvGrpSpPr>
          <p:cNvPr id="1591" name="Google Shape;1591;p75"/>
          <p:cNvGrpSpPr/>
          <p:nvPr/>
        </p:nvGrpSpPr>
        <p:grpSpPr>
          <a:xfrm>
            <a:off x="4902098" y="535097"/>
            <a:ext cx="3683753" cy="4073629"/>
            <a:chOff x="4825898" y="535097"/>
            <a:chExt cx="3683753" cy="4073629"/>
          </a:xfrm>
        </p:grpSpPr>
        <p:grpSp>
          <p:nvGrpSpPr>
            <p:cNvPr id="1592" name="Google Shape;1592;p75"/>
            <p:cNvGrpSpPr/>
            <p:nvPr/>
          </p:nvGrpSpPr>
          <p:grpSpPr>
            <a:xfrm>
              <a:off x="5416996" y="1013447"/>
              <a:ext cx="2303759" cy="3595278"/>
              <a:chOff x="5416996" y="1013447"/>
              <a:chExt cx="2303759" cy="3595278"/>
            </a:xfrm>
          </p:grpSpPr>
          <p:sp>
            <p:nvSpPr>
              <p:cNvPr id="1593" name="Google Shape;1593;p75"/>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5"/>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5"/>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5"/>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5"/>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5"/>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5"/>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5"/>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5"/>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5"/>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5"/>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5"/>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5"/>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5"/>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5"/>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5"/>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5"/>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5"/>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5"/>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5"/>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5"/>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5"/>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5"/>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5"/>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5"/>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5"/>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5"/>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5"/>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5"/>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5"/>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5"/>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5"/>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5"/>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5"/>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5"/>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5"/>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5"/>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5"/>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5"/>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5"/>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5"/>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5"/>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5"/>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5"/>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5"/>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5"/>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5"/>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5"/>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5"/>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5"/>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5"/>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5"/>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5"/>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5"/>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5"/>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5"/>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5"/>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5"/>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5"/>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5"/>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5"/>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5"/>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5"/>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5"/>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5"/>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5"/>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5"/>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5"/>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5"/>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5"/>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5"/>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5"/>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5"/>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5"/>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5"/>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5"/>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5"/>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5"/>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5"/>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5"/>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5"/>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5"/>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5"/>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5"/>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5"/>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5"/>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5"/>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5"/>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5"/>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5"/>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5"/>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5"/>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5"/>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5"/>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5"/>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5"/>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5"/>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5"/>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5"/>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5"/>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5"/>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5"/>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5"/>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5"/>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5"/>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5"/>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5"/>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5"/>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5"/>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5"/>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5"/>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5"/>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5"/>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5"/>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5"/>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5"/>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5"/>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5"/>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5"/>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5"/>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5"/>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5"/>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75"/>
            <p:cNvGrpSpPr/>
            <p:nvPr/>
          </p:nvGrpSpPr>
          <p:grpSpPr>
            <a:xfrm>
              <a:off x="4825898" y="1492688"/>
              <a:ext cx="1147199" cy="637372"/>
              <a:chOff x="315275" y="3124950"/>
              <a:chExt cx="658175" cy="365675"/>
            </a:xfrm>
          </p:grpSpPr>
          <p:sp>
            <p:nvSpPr>
              <p:cNvPr id="1716" name="Google Shape;1716;p75"/>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5"/>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5"/>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5"/>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5"/>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5"/>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75"/>
            <p:cNvGrpSpPr/>
            <p:nvPr/>
          </p:nvGrpSpPr>
          <p:grpSpPr>
            <a:xfrm>
              <a:off x="7112551" y="535097"/>
              <a:ext cx="1397100" cy="760518"/>
              <a:chOff x="238125" y="2409350"/>
              <a:chExt cx="760575" cy="414000"/>
            </a:xfrm>
          </p:grpSpPr>
          <p:sp>
            <p:nvSpPr>
              <p:cNvPr id="1723" name="Google Shape;1723;p75"/>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5"/>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5"/>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5"/>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5"/>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5"/>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5"/>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5"/>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5"/>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5"/>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5"/>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5"/>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76"/>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find_best_move </a:t>
            </a:r>
            <a:endParaRPr sz="1500">
              <a:latin typeface="Be Vietnam"/>
              <a:ea typeface="Be Vietnam"/>
              <a:cs typeface="Be Vietnam"/>
              <a:sym typeface="Be Vietnam"/>
            </a:endParaRPr>
          </a:p>
        </p:txBody>
      </p:sp>
      <p:pic>
        <p:nvPicPr>
          <p:cNvPr id="1740" name="Google Shape;1740;p76"/>
          <p:cNvPicPr preferRelativeResize="0"/>
          <p:nvPr/>
        </p:nvPicPr>
        <p:blipFill>
          <a:blip r:embed="rId3">
            <a:alphaModFix/>
          </a:blip>
          <a:stretch>
            <a:fillRect/>
          </a:stretch>
        </p:blipFill>
        <p:spPr>
          <a:xfrm>
            <a:off x="1781175" y="990600"/>
            <a:ext cx="5581650" cy="3162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txBox="1"/>
          <p:nvPr/>
        </p:nvSpPr>
        <p:spPr>
          <a:xfrm>
            <a:off x="793350" y="473150"/>
            <a:ext cx="75573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e Vietnam"/>
                <a:ea typeface="Be Vietnam"/>
                <a:cs typeface="Be Vietnam"/>
                <a:sym typeface="Be Vietnam"/>
              </a:rPr>
              <a:t>Mục tiêu đề tài</a:t>
            </a:r>
            <a:endParaRPr b="1" sz="2000">
              <a:solidFill>
                <a:schemeClr val="dk1"/>
              </a:solidFill>
              <a:latin typeface="Be Vietnam"/>
              <a:ea typeface="Be Vietnam"/>
              <a:cs typeface="Be Vietnam"/>
              <a:sym typeface="Be Vietnam"/>
            </a:endParaRPr>
          </a:p>
        </p:txBody>
      </p:sp>
      <p:pic>
        <p:nvPicPr>
          <p:cNvPr id="284" name="Google Shape;284;p23"/>
          <p:cNvPicPr preferRelativeResize="0"/>
          <p:nvPr/>
        </p:nvPicPr>
        <p:blipFill rotWithShape="1">
          <a:blip r:embed="rId3">
            <a:alphaModFix/>
          </a:blip>
          <a:srcRect b="16540" l="0" r="0" t="16547"/>
          <a:stretch/>
        </p:blipFill>
        <p:spPr>
          <a:xfrm>
            <a:off x="5817587" y="2917750"/>
            <a:ext cx="3326425" cy="2225750"/>
          </a:xfrm>
          <a:prstGeom prst="rect">
            <a:avLst/>
          </a:prstGeom>
          <a:noFill/>
          <a:ln>
            <a:noFill/>
          </a:ln>
        </p:spPr>
      </p:pic>
      <p:sp>
        <p:nvSpPr>
          <p:cNvPr id="285" name="Google Shape;285;p23"/>
          <p:cNvSpPr txBox="1"/>
          <p:nvPr/>
        </p:nvSpPr>
        <p:spPr>
          <a:xfrm>
            <a:off x="716700" y="1106350"/>
            <a:ext cx="7710600" cy="193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Phát triển một hệ thống AI có khả năng chơi cờ tướng, với mục tiêu tạo ra một đối thủ chơi cờ tướng thông minh.</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Hệ thống có khả năng thi đấu với người chơi và đưa ra những nước đi hợp lý dựa trên các chiến lược đã học.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Đồng thời, nghiên cứu và ứng dụng các thuật toán AI tiên tiến như tìm kiếm cây để cải thiện hiệu suất của bot.</a:t>
            </a:r>
            <a:endParaRPr>
              <a:solidFill>
                <a:schemeClr val="dk1"/>
              </a:solidFill>
              <a:latin typeface="Be Vietnam"/>
              <a:ea typeface="Be Vietnam"/>
              <a:cs typeface="Be Vietnam"/>
              <a:sym typeface="Be Vietna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77"/>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find_best_move</a:t>
            </a:r>
            <a:endParaRPr sz="1500">
              <a:latin typeface="Be Vietnam"/>
              <a:ea typeface="Be Vietnam"/>
              <a:cs typeface="Be Vietnam"/>
              <a:sym typeface="Be Vietnam"/>
            </a:endParaRPr>
          </a:p>
        </p:txBody>
      </p:sp>
      <p:pic>
        <p:nvPicPr>
          <p:cNvPr id="1746" name="Google Shape;1746;p77"/>
          <p:cNvPicPr preferRelativeResize="0"/>
          <p:nvPr/>
        </p:nvPicPr>
        <p:blipFill>
          <a:blip r:embed="rId3">
            <a:alphaModFix/>
          </a:blip>
          <a:stretch>
            <a:fillRect/>
          </a:stretch>
        </p:blipFill>
        <p:spPr>
          <a:xfrm>
            <a:off x="1781175" y="1000125"/>
            <a:ext cx="5581649" cy="31432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78"/>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Alpha-Beta Search</a:t>
            </a:r>
            <a:endParaRPr sz="1500">
              <a:latin typeface="Be Vietnam"/>
              <a:ea typeface="Be Vietnam"/>
              <a:cs typeface="Be Vietnam"/>
              <a:sym typeface="Be Vietnam"/>
            </a:endParaRPr>
          </a:p>
        </p:txBody>
      </p:sp>
      <p:pic>
        <p:nvPicPr>
          <p:cNvPr id="1752" name="Google Shape;1752;p78"/>
          <p:cNvPicPr preferRelativeResize="0"/>
          <p:nvPr/>
        </p:nvPicPr>
        <p:blipFill>
          <a:blip r:embed="rId3">
            <a:alphaModFix/>
          </a:blip>
          <a:stretch>
            <a:fillRect/>
          </a:stretch>
        </p:blipFill>
        <p:spPr>
          <a:xfrm>
            <a:off x="1781375" y="642650"/>
            <a:ext cx="5581244" cy="36099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79"/>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Alpha-Beta Search</a:t>
            </a:r>
            <a:endParaRPr sz="1500">
              <a:latin typeface="Be Vietnam"/>
              <a:ea typeface="Be Vietnam"/>
              <a:cs typeface="Be Vietnam"/>
              <a:sym typeface="Be Vietnam"/>
            </a:endParaRPr>
          </a:p>
        </p:txBody>
      </p:sp>
      <p:pic>
        <p:nvPicPr>
          <p:cNvPr id="1758" name="Google Shape;1758;p79"/>
          <p:cNvPicPr preferRelativeResize="0"/>
          <p:nvPr/>
        </p:nvPicPr>
        <p:blipFill>
          <a:blip r:embed="rId3">
            <a:alphaModFix/>
          </a:blip>
          <a:stretch>
            <a:fillRect/>
          </a:stretch>
        </p:blipFill>
        <p:spPr>
          <a:xfrm>
            <a:off x="1781175" y="1047750"/>
            <a:ext cx="5581649" cy="30480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80"/>
          <p:cNvSpPr txBox="1"/>
          <p:nvPr>
            <p:ph idx="1" type="body"/>
          </p:nvPr>
        </p:nvSpPr>
        <p:spPr>
          <a:xfrm>
            <a:off x="715050" y="1242400"/>
            <a:ext cx="7903800" cy="3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Be Vietnam"/>
                <a:ea typeface="Be Vietnam"/>
                <a:cs typeface="Be Vietnam"/>
                <a:sym typeface="Be Vietnam"/>
              </a:rPr>
              <a:t>(+)</a:t>
            </a:r>
            <a:r>
              <a:rPr lang="en" sz="2000">
                <a:latin typeface="Be Vietnam"/>
                <a:ea typeface="Be Vietnam"/>
                <a:cs typeface="Be Vietnam"/>
                <a:sym typeface="Be Vietnam"/>
              </a:rPr>
              <a:t>  Giải thích</a:t>
            </a:r>
            <a:endParaRPr sz="2000">
              <a:latin typeface="Be Vietnam"/>
              <a:ea typeface="Be Vietnam"/>
              <a:cs typeface="Be Vietnam"/>
              <a:sym typeface="Be Vietnam"/>
            </a:endParaRPr>
          </a:p>
          <a:p>
            <a:pPr indent="-336550" lvl="0" marL="457200" rtl="0" algn="l">
              <a:spcBef>
                <a:spcPts val="1000"/>
              </a:spcBef>
              <a:spcAft>
                <a:spcPts val="0"/>
              </a:spcAft>
              <a:buSzPts val="1700"/>
              <a:buFont typeface="Be Vietnam"/>
              <a:buChar char="●"/>
            </a:pPr>
            <a:r>
              <a:rPr lang="en" sz="1700">
                <a:latin typeface="Be Vietnam"/>
                <a:ea typeface="Be Vietnam"/>
                <a:cs typeface="Be Vietnam"/>
                <a:sym typeface="Be Vietnam"/>
              </a:rPr>
              <a:t>Khi đến lượt máy đánh, chương trình sẽ gọi hàm</a:t>
            </a:r>
            <a:r>
              <a:rPr b="1" lang="en" sz="1700">
                <a:latin typeface="Be Vietnam"/>
                <a:ea typeface="Be Vietnam"/>
                <a:cs typeface="Be Vietnam"/>
                <a:sym typeface="Be Vietnam"/>
              </a:rPr>
              <a:t> find_best_move</a:t>
            </a:r>
            <a:r>
              <a:rPr lang="en" sz="1700">
                <a:latin typeface="Be Vietnam"/>
                <a:ea typeface="Be Vietnam"/>
                <a:cs typeface="Be Vietnam"/>
                <a:sym typeface="Be Vietnam"/>
              </a:rPr>
              <a:t> với đầu vào gồm trạng thái hiện tại của trò chơi, độ sâu của cây tìm kiếm (số nguyên lớn hơn 0), máy là Max hay Min (True hoặc False). Hàm sẽ trả về nước đi hiện tại và nước đi kế tiếp của quân cờ sẽ được di chuyển của trạng thái tốt nhất mà nó tìm được nhờ áp dụng thuật toán Alpha-Beta Seatch </a:t>
            </a:r>
            <a:endParaRPr sz="1700">
              <a:latin typeface="Be Vietnam"/>
              <a:ea typeface="Be Vietnam"/>
              <a:cs typeface="Be Vietnam"/>
              <a:sym typeface="Be Vietnam"/>
            </a:endParaRPr>
          </a:p>
          <a:p>
            <a:pPr indent="0" lvl="0" marL="0" rtl="0" algn="l">
              <a:spcBef>
                <a:spcPts val="1000"/>
              </a:spcBef>
              <a:spcAft>
                <a:spcPts val="0"/>
              </a:spcAft>
              <a:buNone/>
            </a:pPr>
            <a:r>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0"/>
              </a:spcAft>
              <a:buNone/>
            </a:pPr>
            <a:r>
              <a:rPr lang="en" sz="1700">
                <a:latin typeface="Be Vietnam"/>
                <a:ea typeface="Be Vietnam"/>
                <a:cs typeface="Be Vietnam"/>
                <a:sym typeface="Be Vietnam"/>
              </a:rPr>
              <a:t> </a:t>
            </a:r>
            <a:endParaRPr sz="1700">
              <a:latin typeface="Be Vietnam"/>
              <a:ea typeface="Be Vietnam"/>
              <a:cs typeface="Be Vietnam"/>
              <a:sym typeface="Be Vietnam"/>
            </a:endParaRPr>
          </a:p>
          <a:p>
            <a:pPr indent="0" lvl="0" marL="0" rtl="0" algn="l">
              <a:spcBef>
                <a:spcPts val="1000"/>
              </a:spcBef>
              <a:spcAft>
                <a:spcPts val="1000"/>
              </a:spcAft>
              <a:buNone/>
            </a:pPr>
            <a:r>
              <a:t/>
            </a:r>
            <a:endParaRPr>
              <a:latin typeface="Be Vietnam"/>
              <a:ea typeface="Be Vietnam"/>
              <a:cs typeface="Be Vietnam"/>
              <a:sym typeface="Be Vietnam"/>
            </a:endParaRPr>
          </a:p>
        </p:txBody>
      </p:sp>
      <p:cxnSp>
        <p:nvCxnSpPr>
          <p:cNvPr id="1764" name="Google Shape;1764;p80"/>
          <p:cNvCxnSpPr/>
          <p:nvPr/>
        </p:nvCxnSpPr>
        <p:spPr>
          <a:xfrm>
            <a:off x="2672325" y="14966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81"/>
          <p:cNvSpPr txBox="1"/>
          <p:nvPr/>
        </p:nvSpPr>
        <p:spPr>
          <a:xfrm>
            <a:off x="668050" y="1936663"/>
            <a:ext cx="5942700" cy="12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a:t>
            </a:r>
            <a:endParaRPr b="1" sz="3000">
              <a:solidFill>
                <a:schemeClr val="dk1"/>
              </a:solidFill>
              <a:latin typeface="Be Vietnam"/>
              <a:ea typeface="Be Vietnam"/>
              <a:cs typeface="Be Vietnam"/>
              <a:sym typeface="Be Vietnam"/>
            </a:endParaRPr>
          </a:p>
          <a:p>
            <a:pPr indent="0" lvl="0" marL="0" rtl="0" algn="l">
              <a:spcBef>
                <a:spcPts val="0"/>
              </a:spcBef>
              <a:spcAft>
                <a:spcPts val="0"/>
              </a:spcAft>
              <a:buNone/>
            </a:pPr>
            <a:r>
              <a:rPr b="1" lang="en" sz="3000">
                <a:solidFill>
                  <a:schemeClr val="dk1"/>
                </a:solidFill>
                <a:latin typeface="Be Vietnam"/>
                <a:ea typeface="Be Vietnam"/>
                <a:cs typeface="Be Vietnam"/>
                <a:sym typeface="Be Vietnam"/>
              </a:rPr>
              <a:t>Monte Carlo Tree Search</a:t>
            </a:r>
            <a:endParaRPr b="1" sz="3000">
              <a:solidFill>
                <a:schemeClr val="dk1"/>
              </a:solidFill>
              <a:latin typeface="Be Vietnam"/>
              <a:ea typeface="Be Vietnam"/>
              <a:cs typeface="Be Vietnam"/>
              <a:sym typeface="Be Vietnam"/>
            </a:endParaRPr>
          </a:p>
        </p:txBody>
      </p:sp>
      <p:grpSp>
        <p:nvGrpSpPr>
          <p:cNvPr id="1770" name="Google Shape;1770;p81"/>
          <p:cNvGrpSpPr/>
          <p:nvPr/>
        </p:nvGrpSpPr>
        <p:grpSpPr>
          <a:xfrm>
            <a:off x="4902098" y="535097"/>
            <a:ext cx="3683753" cy="4073629"/>
            <a:chOff x="4825898" y="535097"/>
            <a:chExt cx="3683753" cy="4073629"/>
          </a:xfrm>
        </p:grpSpPr>
        <p:grpSp>
          <p:nvGrpSpPr>
            <p:cNvPr id="1771" name="Google Shape;1771;p81"/>
            <p:cNvGrpSpPr/>
            <p:nvPr/>
          </p:nvGrpSpPr>
          <p:grpSpPr>
            <a:xfrm>
              <a:off x="5416996" y="1013447"/>
              <a:ext cx="2303759" cy="3595278"/>
              <a:chOff x="5416996" y="1013447"/>
              <a:chExt cx="2303759" cy="3595278"/>
            </a:xfrm>
          </p:grpSpPr>
          <p:sp>
            <p:nvSpPr>
              <p:cNvPr id="1772" name="Google Shape;1772;p81"/>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1"/>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1"/>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1"/>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1"/>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1"/>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1"/>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1"/>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1"/>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1"/>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1"/>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1"/>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1"/>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1"/>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1"/>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1"/>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1"/>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1"/>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1"/>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1"/>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1"/>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1"/>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1"/>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1"/>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1"/>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1"/>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1"/>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1"/>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1"/>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1"/>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1"/>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1"/>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1"/>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1"/>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1"/>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1"/>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1"/>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1"/>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1"/>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1"/>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1"/>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1"/>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1"/>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1"/>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1"/>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1"/>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1"/>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1"/>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1"/>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1"/>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1"/>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1"/>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1"/>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1"/>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1"/>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1"/>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1"/>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1"/>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rgbClr val="6D6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1"/>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1"/>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1"/>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1"/>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1"/>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1"/>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1"/>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1"/>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1"/>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1"/>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1"/>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1"/>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1"/>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1"/>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1"/>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1"/>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1"/>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1"/>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1"/>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1"/>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1"/>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1"/>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1"/>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1"/>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1"/>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1"/>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1"/>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1"/>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1"/>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1"/>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1"/>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1"/>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1"/>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1"/>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1"/>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1"/>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1"/>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1"/>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1"/>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1"/>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1"/>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1"/>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1"/>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1"/>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1"/>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1"/>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1"/>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1"/>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1"/>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1"/>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1"/>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1"/>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1"/>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1"/>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1"/>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1"/>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1"/>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1"/>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1"/>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1"/>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1"/>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81"/>
            <p:cNvGrpSpPr/>
            <p:nvPr/>
          </p:nvGrpSpPr>
          <p:grpSpPr>
            <a:xfrm>
              <a:off x="4825898" y="1492688"/>
              <a:ext cx="1147199" cy="637372"/>
              <a:chOff x="315275" y="3124950"/>
              <a:chExt cx="658175" cy="365675"/>
            </a:xfrm>
          </p:grpSpPr>
          <p:sp>
            <p:nvSpPr>
              <p:cNvPr id="1895" name="Google Shape;1895;p81"/>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1"/>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1"/>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1"/>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1"/>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1"/>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81"/>
            <p:cNvGrpSpPr/>
            <p:nvPr/>
          </p:nvGrpSpPr>
          <p:grpSpPr>
            <a:xfrm>
              <a:off x="7112551" y="535097"/>
              <a:ext cx="1397100" cy="760518"/>
              <a:chOff x="238125" y="2409350"/>
              <a:chExt cx="760575" cy="414000"/>
            </a:xfrm>
          </p:grpSpPr>
          <p:sp>
            <p:nvSpPr>
              <p:cNvPr id="1902" name="Google Shape;1902;p81"/>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1"/>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1"/>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1"/>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1"/>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1"/>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1"/>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1"/>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1"/>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1"/>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1"/>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1"/>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82"/>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định nghĩa Node trong MCTS</a:t>
            </a:r>
            <a:endParaRPr sz="1500">
              <a:latin typeface="Be Vietnam"/>
              <a:ea typeface="Be Vietnam"/>
              <a:cs typeface="Be Vietnam"/>
              <a:sym typeface="Be Vietnam"/>
            </a:endParaRPr>
          </a:p>
        </p:txBody>
      </p:sp>
      <p:pic>
        <p:nvPicPr>
          <p:cNvPr descr="A computer screen with text and images&#10;&#10;Description automatically generated" id="1919" name="Google Shape;1919;p82"/>
          <p:cNvPicPr preferRelativeResize="0"/>
          <p:nvPr/>
        </p:nvPicPr>
        <p:blipFill>
          <a:blip r:embed="rId3">
            <a:alphaModFix/>
          </a:blip>
          <a:stretch>
            <a:fillRect/>
          </a:stretch>
        </p:blipFill>
        <p:spPr>
          <a:xfrm>
            <a:off x="1781175" y="728375"/>
            <a:ext cx="5581649" cy="3524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83"/>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định nghĩa Node trong MCTS</a:t>
            </a:r>
            <a:endParaRPr sz="1500">
              <a:latin typeface="Be Vietnam"/>
              <a:ea typeface="Be Vietnam"/>
              <a:cs typeface="Be Vietnam"/>
              <a:sym typeface="Be Vietnam"/>
            </a:endParaRPr>
          </a:p>
        </p:txBody>
      </p:sp>
      <p:pic>
        <p:nvPicPr>
          <p:cNvPr descr="A computer screen shot of a program&#10;&#10;Description automatically generated" id="1925" name="Google Shape;1925;p83"/>
          <p:cNvPicPr preferRelativeResize="0"/>
          <p:nvPr/>
        </p:nvPicPr>
        <p:blipFill>
          <a:blip r:embed="rId3">
            <a:alphaModFix/>
          </a:blip>
          <a:stretch>
            <a:fillRect/>
          </a:stretch>
        </p:blipFill>
        <p:spPr>
          <a:xfrm>
            <a:off x="1781175" y="876300"/>
            <a:ext cx="5581650" cy="3390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84"/>
          <p:cNvSpPr txBox="1"/>
          <p:nvPr>
            <p:ph type="title"/>
          </p:nvPr>
        </p:nvSpPr>
        <p:spPr>
          <a:xfrm>
            <a:off x="606575" y="2336625"/>
            <a:ext cx="312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tạo các nước đi mới vào Node và mô phỏng</a:t>
            </a:r>
            <a:endParaRPr sz="1500">
              <a:latin typeface="Be Vietnam"/>
              <a:ea typeface="Be Vietnam"/>
              <a:cs typeface="Be Vietnam"/>
              <a:sym typeface="Be Vietnam"/>
            </a:endParaRPr>
          </a:p>
        </p:txBody>
      </p:sp>
      <p:pic>
        <p:nvPicPr>
          <p:cNvPr descr="A screen shot of a computer program&#10;&#10;Description automatically generated" id="1931" name="Google Shape;1931;p84"/>
          <p:cNvPicPr preferRelativeResize="0"/>
          <p:nvPr/>
        </p:nvPicPr>
        <p:blipFill>
          <a:blip r:embed="rId3">
            <a:alphaModFix/>
          </a:blip>
          <a:stretch>
            <a:fillRect/>
          </a:stretch>
        </p:blipFill>
        <p:spPr>
          <a:xfrm>
            <a:off x="4045575" y="53275"/>
            <a:ext cx="5036950" cy="5036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85"/>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định nghĩa các trạng thái bàn cờ </a:t>
            </a:r>
            <a:endParaRPr sz="1500">
              <a:latin typeface="Be Vietnam"/>
              <a:ea typeface="Be Vietnam"/>
              <a:cs typeface="Be Vietnam"/>
              <a:sym typeface="Be Vietnam"/>
            </a:endParaRPr>
          </a:p>
        </p:txBody>
      </p:sp>
      <p:pic>
        <p:nvPicPr>
          <p:cNvPr descr="A computer screen shot of a program&#10;&#10;Description automatically generated" id="1937" name="Google Shape;1937;p85"/>
          <p:cNvPicPr preferRelativeResize="0"/>
          <p:nvPr/>
        </p:nvPicPr>
        <p:blipFill>
          <a:blip r:embed="rId3">
            <a:alphaModFix/>
          </a:blip>
          <a:stretch>
            <a:fillRect/>
          </a:stretch>
        </p:blipFill>
        <p:spPr>
          <a:xfrm>
            <a:off x="1780388" y="337850"/>
            <a:ext cx="5583235" cy="3914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86"/>
          <p:cNvSpPr txBox="1"/>
          <p:nvPr>
            <p:ph type="title"/>
          </p:nvPr>
        </p:nvSpPr>
        <p:spPr>
          <a:xfrm>
            <a:off x="720000" y="425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e Vietnam"/>
                <a:ea typeface="Be Vietnam"/>
                <a:cs typeface="Be Vietnam"/>
                <a:sym typeface="Be Vietnam"/>
              </a:rPr>
              <a:t>Hàm lan truyền ngược và thuật toán MCTS </a:t>
            </a:r>
            <a:endParaRPr sz="1500">
              <a:latin typeface="Be Vietnam"/>
              <a:ea typeface="Be Vietnam"/>
              <a:cs typeface="Be Vietnam"/>
              <a:sym typeface="Be Vietnam"/>
            </a:endParaRPr>
          </a:p>
        </p:txBody>
      </p:sp>
      <p:pic>
        <p:nvPicPr>
          <p:cNvPr descr="A computer screen shot of a program code&#10;&#10;Description automatically generated" id="1943" name="Google Shape;1943;p86"/>
          <p:cNvPicPr preferRelativeResize="0"/>
          <p:nvPr/>
        </p:nvPicPr>
        <p:blipFill>
          <a:blip r:embed="rId3">
            <a:alphaModFix/>
          </a:blip>
          <a:stretch>
            <a:fillRect/>
          </a:stretch>
        </p:blipFill>
        <p:spPr>
          <a:xfrm>
            <a:off x="1779525" y="423575"/>
            <a:ext cx="5584962" cy="382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nvSpPr>
        <p:spPr>
          <a:xfrm>
            <a:off x="793350" y="473150"/>
            <a:ext cx="75573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e Vietnam"/>
                <a:ea typeface="Be Vietnam"/>
                <a:cs typeface="Be Vietnam"/>
                <a:sym typeface="Be Vietnam"/>
              </a:rPr>
              <a:t> Ý nghĩa của đề tài </a:t>
            </a:r>
            <a:endParaRPr b="1" sz="2000">
              <a:solidFill>
                <a:schemeClr val="dk1"/>
              </a:solidFill>
              <a:latin typeface="Be Vietnam"/>
              <a:ea typeface="Be Vietnam"/>
              <a:cs typeface="Be Vietnam"/>
              <a:sym typeface="Be Vietnam"/>
            </a:endParaRPr>
          </a:p>
        </p:txBody>
      </p:sp>
      <p:sp>
        <p:nvSpPr>
          <p:cNvPr id="291" name="Google Shape;291;p24"/>
          <p:cNvSpPr txBox="1"/>
          <p:nvPr/>
        </p:nvSpPr>
        <p:spPr>
          <a:xfrm>
            <a:off x="793350" y="1092450"/>
            <a:ext cx="7710600" cy="15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e Vietnam"/>
                <a:ea typeface="Be Vietnam"/>
                <a:cs typeface="Be Vietnam"/>
                <a:sym typeface="Be Vietnam"/>
              </a:rPr>
              <a:t>Việc nghiên cứu và phát triển bot chơi cờ tướng không chỉ có ý nghĩa trong việc nâng cao khả năng giải quyết các vấn đề phức tạp của AI mà còn mang lại nhiều ứng dụng thực tiễn, như giải trí, giáo dục, và hỗ trợ cộng đồng yêu cờ tướng. Bot có thể giúp người chơi nâng cao kỹ năng, học hỏi chiến lược mới, và thách thức bản thân qua các ván cờ. Điều này không chỉ thúc đẩy tiến bộ công nghệ mà còn đóng góp vào sự phát triển của xã hội hiện đại. </a:t>
            </a:r>
            <a:endParaRPr>
              <a:solidFill>
                <a:schemeClr val="dk1"/>
              </a:solidFill>
              <a:latin typeface="Be Vietnam"/>
              <a:ea typeface="Be Vietnam"/>
              <a:cs typeface="Be Vietnam"/>
              <a:sym typeface="Be Vietnam"/>
            </a:endParaRPr>
          </a:p>
        </p:txBody>
      </p:sp>
      <p:pic>
        <p:nvPicPr>
          <p:cNvPr id="292" name="Google Shape;292;p24"/>
          <p:cNvPicPr preferRelativeResize="0"/>
          <p:nvPr/>
        </p:nvPicPr>
        <p:blipFill rotWithShape="1">
          <a:blip r:embed="rId3">
            <a:alphaModFix/>
          </a:blip>
          <a:srcRect b="0" l="0" r="0" t="0"/>
          <a:stretch/>
        </p:blipFill>
        <p:spPr>
          <a:xfrm>
            <a:off x="6494559" y="2618549"/>
            <a:ext cx="2486590" cy="24866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87"/>
          <p:cNvSpPr txBox="1"/>
          <p:nvPr>
            <p:ph type="title"/>
          </p:nvPr>
        </p:nvSpPr>
        <p:spPr>
          <a:xfrm>
            <a:off x="715050" y="179380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latin typeface="Be Vietnam"/>
                <a:ea typeface="Be Vietnam"/>
                <a:cs typeface="Be Vietnam"/>
                <a:sym typeface="Be Vietnam"/>
              </a:rPr>
              <a:t>TRIỂN KHAI THỬ NGHIỆM </a:t>
            </a:r>
            <a:endParaRPr b="1" sz="3400">
              <a:latin typeface="Be Vietnam"/>
              <a:ea typeface="Be Vietnam"/>
              <a:cs typeface="Be Vietnam"/>
              <a:sym typeface="Be Vietnam"/>
            </a:endParaRPr>
          </a:p>
          <a:p>
            <a:pPr indent="0" lvl="0" marL="0" rtl="0" algn="l">
              <a:spcBef>
                <a:spcPts val="0"/>
              </a:spcBef>
              <a:spcAft>
                <a:spcPts val="0"/>
              </a:spcAft>
              <a:buNone/>
            </a:pPr>
            <a:r>
              <a:rPr b="1" lang="en" sz="3400">
                <a:latin typeface="Be Vietnam"/>
                <a:ea typeface="Be Vietnam"/>
                <a:cs typeface="Be Vietnam"/>
                <a:sym typeface="Be Vietnam"/>
              </a:rPr>
              <a:t>VÀ ĐÁNH GIÁ </a:t>
            </a:r>
            <a:endParaRPr b="1" sz="2900">
              <a:latin typeface="Be Vietnam"/>
              <a:ea typeface="Be Vietnam"/>
              <a:cs typeface="Be Vietnam"/>
              <a:sym typeface="Be Vietnam"/>
            </a:endParaRPr>
          </a:p>
        </p:txBody>
      </p:sp>
      <p:sp>
        <p:nvSpPr>
          <p:cNvPr id="1949" name="Google Shape;1949;p87"/>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1950" name="Google Shape;1950;p87"/>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1951" name="Google Shape;1951;p87"/>
          <p:cNvGrpSpPr/>
          <p:nvPr/>
        </p:nvGrpSpPr>
        <p:grpSpPr>
          <a:xfrm flipH="1">
            <a:off x="5437313" y="811939"/>
            <a:ext cx="3706695" cy="2550084"/>
            <a:chOff x="4388650" y="2224200"/>
            <a:chExt cx="1707525" cy="1174775"/>
          </a:xfrm>
        </p:grpSpPr>
        <p:sp>
          <p:nvSpPr>
            <p:cNvPr id="1952" name="Google Shape;1952;p87"/>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7"/>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7"/>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7"/>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7"/>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7"/>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7"/>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7"/>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7"/>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7"/>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7"/>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7"/>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7"/>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7"/>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7"/>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7"/>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7"/>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7"/>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7"/>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7"/>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7"/>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7"/>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7"/>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7"/>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7"/>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7"/>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7"/>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7"/>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7"/>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7"/>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7"/>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7"/>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7"/>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7"/>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7"/>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7"/>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7"/>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7"/>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7"/>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7"/>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7"/>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7"/>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7"/>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7"/>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7"/>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7"/>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7"/>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7"/>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7"/>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7"/>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7"/>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7"/>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7"/>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7"/>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7"/>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7"/>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7"/>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7"/>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7"/>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7"/>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7"/>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7"/>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7"/>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7"/>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7"/>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88"/>
          <p:cNvSpPr txBox="1"/>
          <p:nvPr/>
        </p:nvSpPr>
        <p:spPr>
          <a:xfrm>
            <a:off x="442625" y="280750"/>
            <a:ext cx="62295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e Vietnam"/>
                <a:ea typeface="Be Vietnam"/>
                <a:cs typeface="Be Vietnam"/>
                <a:sym typeface="Be Vietnam"/>
              </a:rPr>
              <a:t>Thử nghiệm về chất lượng nước đi </a:t>
            </a:r>
            <a:endParaRPr b="1" sz="2000">
              <a:solidFill>
                <a:schemeClr val="dk1"/>
              </a:solidFill>
              <a:latin typeface="Be Vietnam"/>
              <a:ea typeface="Be Vietnam"/>
              <a:cs typeface="Be Vietnam"/>
              <a:sym typeface="Be Vietnam"/>
            </a:endParaRPr>
          </a:p>
        </p:txBody>
      </p:sp>
      <p:graphicFrame>
        <p:nvGraphicFramePr>
          <p:cNvPr id="2022" name="Google Shape;2022;p88"/>
          <p:cNvGraphicFramePr/>
          <p:nvPr/>
        </p:nvGraphicFramePr>
        <p:xfrm>
          <a:off x="1310063" y="1821200"/>
          <a:ext cx="3000000" cy="3000000"/>
        </p:xfrm>
        <a:graphic>
          <a:graphicData uri="http://schemas.openxmlformats.org/drawingml/2006/table">
            <a:tbl>
              <a:tblPr>
                <a:noFill/>
                <a:tableStyleId>{297FDF27-0EE9-415D-B91C-98A25455D1F3}</a:tableStyleId>
              </a:tblPr>
              <a:tblGrid>
                <a:gridCol w="1190750"/>
                <a:gridCol w="3320625"/>
                <a:gridCol w="2012525"/>
              </a:tblGrid>
              <a:tr h="180975">
                <a:tc>
                  <a:txBody>
                    <a:bodyPr/>
                    <a:lstStyle/>
                    <a:p>
                      <a:pPr indent="0" lvl="0" marL="63500" marR="63500" rtl="0" algn="l">
                        <a:lnSpc>
                          <a:spcPct val="115000"/>
                        </a:lnSpc>
                        <a:spcBef>
                          <a:spcPts val="0"/>
                        </a:spcBef>
                        <a:spcAft>
                          <a:spcPts val="0"/>
                        </a:spcAft>
                        <a:buNone/>
                      </a:pPr>
                      <a:r>
                        <a:rPr b="1" lang="en" sz="1100">
                          <a:latin typeface="Be Vietnam"/>
                          <a:ea typeface="Be Vietnam"/>
                          <a:cs typeface="Be Vietnam"/>
                          <a:sym typeface="Be Vietnam"/>
                        </a:rPr>
                        <a:t>STT</a:t>
                      </a:r>
                      <a:r>
                        <a:rPr lang="en" sz="1100">
                          <a:latin typeface="Be Vietnam"/>
                          <a:ea typeface="Be Vietnam"/>
                          <a:cs typeface="Be Vietnam"/>
                          <a:sym typeface="Be Vietnam"/>
                        </a:rPr>
                        <a:t>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b="1" lang="en" sz="1100">
                          <a:latin typeface="Be Vietnam"/>
                          <a:ea typeface="Be Vietnam"/>
                          <a:cs typeface="Be Vietnam"/>
                          <a:sym typeface="Be Vietnam"/>
                        </a:rPr>
                        <a:t>Strategy</a:t>
                      </a:r>
                      <a:r>
                        <a:rPr lang="en" sz="1100">
                          <a:latin typeface="Be Vietnam"/>
                          <a:ea typeface="Be Vietnam"/>
                          <a:cs typeface="Be Vietnam"/>
                          <a:sym typeface="Be Vietnam"/>
                        </a:rPr>
                        <a:t>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b="1" lang="en" sz="1100">
                          <a:latin typeface="Be Vietnam"/>
                          <a:ea typeface="Be Vietnam"/>
                          <a:cs typeface="Be Vietnam"/>
                          <a:sym typeface="Be Vietnam"/>
                        </a:rPr>
                        <a:t>Search Depth</a:t>
                      </a:r>
                      <a:r>
                        <a:rPr lang="en" sz="1100">
                          <a:latin typeface="Be Vietnam"/>
                          <a:ea typeface="Be Vietnam"/>
                          <a:cs typeface="Be Vietnam"/>
                          <a:sym typeface="Be Vietnam"/>
                        </a:rPr>
                        <a:t>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80975">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1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Greedy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1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52425">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2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Minimax / Alpha-Beta Pruning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2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52425">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3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Minimax / Alpha-Beta Pruning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3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52425">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4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Minimax / Alpha-Beta Pruning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Be Vietnam"/>
                          <a:ea typeface="Be Vietnam"/>
                          <a:cs typeface="Be Vietnam"/>
                          <a:sym typeface="Be Vietnam"/>
                        </a:rPr>
                        <a:t>4 </a:t>
                      </a:r>
                      <a:endParaRPr>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2023" name="Google Shape;2023;p88"/>
          <p:cNvSpPr txBox="1"/>
          <p:nvPr/>
        </p:nvSpPr>
        <p:spPr>
          <a:xfrm>
            <a:off x="1310038" y="4184475"/>
            <a:ext cx="6523800" cy="4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So sánh chất lượng nước đi của các thuật toán </a:t>
            </a:r>
            <a:endParaRPr>
              <a:solidFill>
                <a:schemeClr val="dk1"/>
              </a:solidFill>
              <a:latin typeface="Be Vietnam"/>
              <a:ea typeface="Be Vietnam"/>
              <a:cs typeface="Be Vietnam"/>
              <a:sym typeface="Be Vietnam"/>
            </a:endParaRPr>
          </a:p>
        </p:txBody>
      </p:sp>
      <p:sp>
        <p:nvSpPr>
          <p:cNvPr id="2024" name="Google Shape;2024;p88"/>
          <p:cNvSpPr txBox="1"/>
          <p:nvPr/>
        </p:nvSpPr>
        <p:spPr>
          <a:xfrm>
            <a:off x="565450" y="993175"/>
            <a:ext cx="72684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e Vietnam"/>
                <a:ea typeface="Be Vietnam"/>
                <a:cs typeface="Be Vietnam"/>
                <a:sym typeface="Be Vietnam"/>
              </a:rPr>
              <a:t>Bảng sau đây sắp xếp theo thứ tự từ kém đến tốt của các thuật toán </a:t>
            </a:r>
            <a:endParaRPr>
              <a:solidFill>
                <a:schemeClr val="dk1"/>
              </a:solidFill>
              <a:latin typeface="Be Vietnam"/>
              <a:ea typeface="Be Vietnam"/>
              <a:cs typeface="Be Vietnam"/>
              <a:sym typeface="Be Vietnam"/>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89"/>
          <p:cNvSpPr txBox="1"/>
          <p:nvPr/>
        </p:nvSpPr>
        <p:spPr>
          <a:xfrm>
            <a:off x="442625" y="280750"/>
            <a:ext cx="62295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e Vietnam"/>
                <a:ea typeface="Be Vietnam"/>
                <a:cs typeface="Be Vietnam"/>
                <a:sym typeface="Be Vietnam"/>
              </a:rPr>
              <a:t>Thử nghiệm về chất lượng nước đi </a:t>
            </a:r>
            <a:endParaRPr b="1" sz="2000">
              <a:solidFill>
                <a:schemeClr val="dk1"/>
              </a:solidFill>
              <a:latin typeface="Be Vietnam"/>
              <a:ea typeface="Be Vietnam"/>
              <a:cs typeface="Be Vietnam"/>
              <a:sym typeface="Be Vietnam"/>
            </a:endParaRPr>
          </a:p>
        </p:txBody>
      </p:sp>
      <p:sp>
        <p:nvSpPr>
          <p:cNvPr id="2030" name="Google Shape;2030;p89"/>
          <p:cNvSpPr txBox="1"/>
          <p:nvPr/>
        </p:nvSpPr>
        <p:spPr>
          <a:xfrm>
            <a:off x="606575" y="1265400"/>
            <a:ext cx="7623000" cy="261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Đối với cùng 1 thuật toán, việc tăng giới hạn độ sâu của cây tìm kiếm sẽ giúp tìm ra được những nước đi chất lượng hơn.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Do các nhược điểm của MCTS nên nhóm không thể sử dụng ngay để so sánh được. Chúng ta sẽ coi MCTS là một trường hợp đặc biệt vì nó có khả năng học và cải thiện chất lượng của mình qua thời gian. </a:t>
            </a:r>
            <a:endParaRPr>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a:solidFill>
                <a:schemeClr val="dk1"/>
              </a:solidFill>
              <a:latin typeface="Golos Text"/>
              <a:ea typeface="Golos Text"/>
              <a:cs typeface="Golos Text"/>
              <a:sym typeface="Golos Tex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90"/>
          <p:cNvSpPr txBox="1"/>
          <p:nvPr/>
        </p:nvSpPr>
        <p:spPr>
          <a:xfrm>
            <a:off x="442625" y="280750"/>
            <a:ext cx="69981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e Vietnam"/>
                <a:ea typeface="Be Vietnam"/>
                <a:cs typeface="Be Vietnam"/>
                <a:sym typeface="Be Vietnam"/>
              </a:rPr>
              <a:t>Thử nghiệm về thời gian cần thiết để sinh ra nước đi </a:t>
            </a:r>
            <a:endParaRPr b="1" sz="2000">
              <a:solidFill>
                <a:schemeClr val="dk1"/>
              </a:solidFill>
              <a:latin typeface="Be Vietnam"/>
              <a:ea typeface="Be Vietnam"/>
              <a:cs typeface="Be Vietnam"/>
              <a:sym typeface="Be Vietnam"/>
            </a:endParaRPr>
          </a:p>
        </p:txBody>
      </p:sp>
      <p:sp>
        <p:nvSpPr>
          <p:cNvPr id="2036" name="Google Shape;2036;p90"/>
          <p:cNvSpPr txBox="1"/>
          <p:nvPr/>
        </p:nvSpPr>
        <p:spPr>
          <a:xfrm>
            <a:off x="442625" y="1195375"/>
            <a:ext cx="7315800" cy="120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Sau khi thử nghiệm bằng cách tạo ra các ván cờ mô phỏng của các thuật toán, nhóm đã đo được thời gian trung bình mà các thuật toán cần để tạo ra một nước đi mới. </a:t>
            </a:r>
            <a:endParaRPr>
              <a:solidFill>
                <a:schemeClr val="dk1"/>
              </a:solidFill>
              <a:latin typeface="Be Vietnam"/>
              <a:ea typeface="Be Vietnam"/>
              <a:cs typeface="Be Vietnam"/>
              <a:sym typeface="Be Vietnam"/>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graphicFrame>
        <p:nvGraphicFramePr>
          <p:cNvPr id="2041" name="Google Shape;2041;p91"/>
          <p:cNvGraphicFramePr/>
          <p:nvPr/>
        </p:nvGraphicFramePr>
        <p:xfrm>
          <a:off x="209013" y="130750"/>
          <a:ext cx="3000000" cy="3000000"/>
        </p:xfrm>
        <a:graphic>
          <a:graphicData uri="http://schemas.openxmlformats.org/drawingml/2006/table">
            <a:tbl>
              <a:tblPr>
                <a:noFill/>
                <a:tableStyleId>{297FDF27-0EE9-415D-B91C-98A25455D1F3}</a:tableStyleId>
              </a:tblPr>
              <a:tblGrid>
                <a:gridCol w="2108175"/>
                <a:gridCol w="3127375"/>
                <a:gridCol w="3490400"/>
              </a:tblGrid>
              <a:tr h="318625">
                <a:tc>
                  <a:txBody>
                    <a:bodyPr/>
                    <a:lstStyle/>
                    <a:p>
                      <a:pPr indent="0" lvl="0" marL="63500" marR="63500" rtl="0" algn="l">
                        <a:lnSpc>
                          <a:spcPct val="115000"/>
                        </a:lnSpc>
                        <a:spcBef>
                          <a:spcPts val="0"/>
                        </a:spcBef>
                        <a:spcAft>
                          <a:spcPts val="0"/>
                        </a:spcAft>
                        <a:buNone/>
                      </a:pPr>
                      <a:r>
                        <a:rPr b="1" lang="en" sz="1100">
                          <a:latin typeface="Be Vietnam"/>
                          <a:ea typeface="Be Vietnam"/>
                          <a:cs typeface="Be Vietnam"/>
                          <a:sym typeface="Be Vietnam"/>
                        </a:rPr>
                        <a:t>Strategy</a:t>
                      </a:r>
                      <a:r>
                        <a:rPr lang="en" sz="1100">
                          <a:latin typeface="Be Vietnam"/>
                          <a:ea typeface="Be Vietnam"/>
                          <a:cs typeface="Be Vietnam"/>
                          <a:sym typeface="Be Vietnam"/>
                        </a:rPr>
                        <a:t>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b="1" lang="en" sz="1100">
                          <a:latin typeface="Be Vietnam"/>
                          <a:ea typeface="Be Vietnam"/>
                          <a:cs typeface="Be Vietnam"/>
                          <a:sym typeface="Be Vietnam"/>
                        </a:rPr>
                        <a:t>Search Depth (Iterations if MCTS)</a:t>
                      </a:r>
                      <a:r>
                        <a:rPr lang="en" sz="1100">
                          <a:latin typeface="Be Vietnam"/>
                          <a:ea typeface="Be Vietnam"/>
                          <a:cs typeface="Be Vietnam"/>
                          <a:sym typeface="Be Vietnam"/>
                        </a:rPr>
                        <a:t>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b="1" lang="en" sz="1100">
                          <a:latin typeface="Be Vietnam"/>
                          <a:ea typeface="Be Vietnam"/>
                          <a:cs typeface="Be Vietnam"/>
                          <a:sym typeface="Be Vietnam"/>
                        </a:rPr>
                        <a:t>Average Time for Each Move (ms)</a:t>
                      </a:r>
                      <a:r>
                        <a:rPr lang="en" sz="1100">
                          <a:latin typeface="Be Vietnam"/>
                          <a:ea typeface="Be Vietnam"/>
                          <a:cs typeface="Be Vietnam"/>
                          <a:sym typeface="Be Vietnam"/>
                        </a:rPr>
                        <a:t>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Greedy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1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0.89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Minimax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2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59.90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Minimax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3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2207.20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Minimax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4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83931.38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Alpha-Beta Pruning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2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64.07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Alpha-Beta Pruning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3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787.36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Alpha-Beta Pruning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4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6618.08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MCTS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10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240.86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MCTS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50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1135.93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MCTS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100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2481.92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8625">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MCTS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500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100">
                          <a:latin typeface="Be Vietnam"/>
                          <a:ea typeface="Be Vietnam"/>
                          <a:cs typeface="Be Vietnam"/>
                          <a:sym typeface="Be Vietnam"/>
                        </a:rPr>
                        <a:t>16568.29 </a:t>
                      </a:r>
                      <a:endParaRPr sz="1100">
                        <a:latin typeface="Be Vietnam"/>
                        <a:ea typeface="Be Vietnam"/>
                        <a:cs typeface="Be Vietnam"/>
                        <a:sym typeface="Be Vietnam"/>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2042" name="Google Shape;2042;p91"/>
          <p:cNvSpPr txBox="1"/>
          <p:nvPr/>
        </p:nvSpPr>
        <p:spPr>
          <a:xfrm>
            <a:off x="1310088" y="4610950"/>
            <a:ext cx="6523800" cy="4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e Vietnam"/>
                <a:ea typeface="Be Vietnam"/>
                <a:cs typeface="Be Vietnam"/>
                <a:sym typeface="Be Vietnam"/>
              </a:rPr>
              <a:t>So sánh thời gian sinh ra nước đi của các thuật toán</a:t>
            </a:r>
            <a:endParaRPr>
              <a:solidFill>
                <a:schemeClr val="dk1"/>
              </a:solidFill>
              <a:latin typeface="Be Vietnam"/>
              <a:ea typeface="Be Vietnam"/>
              <a:cs typeface="Be Vietnam"/>
              <a:sym typeface="Be Vietnam"/>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92"/>
          <p:cNvSpPr txBox="1"/>
          <p:nvPr/>
        </p:nvSpPr>
        <p:spPr>
          <a:xfrm>
            <a:off x="442625" y="280750"/>
            <a:ext cx="69981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Be Vietnam"/>
                <a:ea typeface="Be Vietnam"/>
                <a:cs typeface="Be Vietnam"/>
                <a:sym typeface="Be Vietnam"/>
              </a:rPr>
              <a:t>Thử nghiệm về thời gian cần thiết để sinh ra nước đi </a:t>
            </a:r>
            <a:endParaRPr b="1" sz="2000">
              <a:solidFill>
                <a:schemeClr val="dk1"/>
              </a:solidFill>
              <a:latin typeface="Be Vietnam"/>
              <a:ea typeface="Be Vietnam"/>
              <a:cs typeface="Be Vietnam"/>
              <a:sym typeface="Be Vietnam"/>
            </a:endParaRPr>
          </a:p>
        </p:txBody>
      </p:sp>
      <p:sp>
        <p:nvSpPr>
          <p:cNvPr id="2048" name="Google Shape;2048;p92"/>
          <p:cNvSpPr txBox="1"/>
          <p:nvPr/>
        </p:nvSpPr>
        <p:spPr>
          <a:xfrm>
            <a:off x="442625" y="1195400"/>
            <a:ext cx="7268400" cy="120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Với cùng các thuật toán, việc tăng giới hạn độ sâu của cây tìm kiếm sẽ tăng thêm số lượng các nút cần phải duyệt, từ đó tăng thêm thời gian cần thiết để sinh ra một nước cờ.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a:p>
            <a:pPr indent="-317500" lvl="0" marL="457200" rtl="0" algn="l">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Mặc dù Minimax và Alpha-Beta Pruning đều sinh ra các nước cờ có cùng một chất lượng. Nhưng Alpha-Beta Pruning có hiệu suất tốt hơn đáng kể, thời gian sinh ra nước của thuật toán này nhanh hơn gấp nhiều lần thời gian của Minimax, nhất là ở những độ sâu lớn. Ví dụ, ở độ sâu bằng 4, Alpha-Beta Pruning chỉ cần 6,6 giây để tạo ra một nước đi mới, trong khi đó Minimax cần tận 83,9 giây, lâu hơn gấp 12,7 lần. </a:t>
            </a:r>
            <a:endParaRPr>
              <a:solidFill>
                <a:schemeClr val="dk1"/>
              </a:solidFill>
              <a:latin typeface="Be Vietnam"/>
              <a:ea typeface="Be Vietnam"/>
              <a:cs typeface="Be Vietnam"/>
              <a:sym typeface="Be Vietnam"/>
            </a:endParaRPr>
          </a:p>
          <a:p>
            <a:pPr indent="0" lvl="0" marL="457200" rtl="0" algn="l">
              <a:spcBef>
                <a:spcPts val="0"/>
              </a:spcBef>
              <a:spcAft>
                <a:spcPts val="0"/>
              </a:spcAft>
              <a:buNone/>
            </a:pPr>
            <a:r>
              <a:t/>
            </a:r>
            <a:endParaRPr>
              <a:solidFill>
                <a:schemeClr val="dk1"/>
              </a:solidFill>
              <a:latin typeface="Be Vietnam"/>
              <a:ea typeface="Be Vietnam"/>
              <a:cs typeface="Be Vietnam"/>
              <a:sym typeface="Be Vietnam"/>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93"/>
          <p:cNvSpPr txBox="1"/>
          <p:nvPr/>
        </p:nvSpPr>
        <p:spPr>
          <a:xfrm>
            <a:off x="1682400" y="2146500"/>
            <a:ext cx="17829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chemeClr val="accent1"/>
                </a:solidFill>
                <a:latin typeface="Golos Text"/>
                <a:ea typeface="Golos Text"/>
                <a:cs typeface="Golos Text"/>
                <a:sym typeface="Golos Text"/>
              </a:rPr>
              <a:t>DEMO</a:t>
            </a:r>
            <a:endParaRPr b="1" sz="4400">
              <a:solidFill>
                <a:schemeClr val="accent1"/>
              </a:solidFill>
              <a:latin typeface="Golos Text"/>
              <a:ea typeface="Golos Text"/>
              <a:cs typeface="Golos Text"/>
              <a:sym typeface="Golos Text"/>
            </a:endParaRPr>
          </a:p>
        </p:txBody>
      </p:sp>
      <p:grpSp>
        <p:nvGrpSpPr>
          <p:cNvPr id="2054" name="Google Shape;2054;p93"/>
          <p:cNvGrpSpPr/>
          <p:nvPr/>
        </p:nvGrpSpPr>
        <p:grpSpPr>
          <a:xfrm>
            <a:off x="4621634" y="954186"/>
            <a:ext cx="3874372" cy="3235142"/>
            <a:chOff x="2735825" y="2251925"/>
            <a:chExt cx="1386775" cy="1101400"/>
          </a:xfrm>
        </p:grpSpPr>
        <p:sp>
          <p:nvSpPr>
            <p:cNvPr id="2055" name="Google Shape;2055;p93"/>
            <p:cNvSpPr/>
            <p:nvPr/>
          </p:nvSpPr>
          <p:spPr>
            <a:xfrm>
              <a:off x="3436875" y="2721175"/>
              <a:ext cx="551875" cy="126275"/>
            </a:xfrm>
            <a:custGeom>
              <a:rect b="b" l="l" r="r" t="t"/>
              <a:pathLst>
                <a:path extrusionOk="0" h="5051" w="22075">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93"/>
            <p:cNvSpPr/>
            <p:nvPr/>
          </p:nvSpPr>
          <p:spPr>
            <a:xfrm>
              <a:off x="3947100" y="2742375"/>
              <a:ext cx="52375" cy="73975"/>
            </a:xfrm>
            <a:custGeom>
              <a:rect b="b" l="l" r="r" t="t"/>
              <a:pathLst>
                <a:path extrusionOk="0" h="2959" w="2095">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93"/>
            <p:cNvSpPr/>
            <p:nvPr/>
          </p:nvSpPr>
          <p:spPr>
            <a:xfrm>
              <a:off x="3970975" y="2715625"/>
              <a:ext cx="74850" cy="101600"/>
            </a:xfrm>
            <a:custGeom>
              <a:rect b="b" l="l" r="r" t="t"/>
              <a:pathLst>
                <a:path extrusionOk="0" h="4064" w="2994">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93"/>
            <p:cNvSpPr/>
            <p:nvPr/>
          </p:nvSpPr>
          <p:spPr>
            <a:xfrm>
              <a:off x="4005200" y="2715300"/>
              <a:ext cx="56175" cy="99575"/>
            </a:xfrm>
            <a:custGeom>
              <a:rect b="b" l="l" r="r" t="t"/>
              <a:pathLst>
                <a:path extrusionOk="0" h="3983" w="2247">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3"/>
            <p:cNvSpPr/>
            <p:nvPr/>
          </p:nvSpPr>
          <p:spPr>
            <a:xfrm>
              <a:off x="4023650" y="2726700"/>
              <a:ext cx="35825" cy="74900"/>
            </a:xfrm>
            <a:custGeom>
              <a:rect b="b" l="l" r="r" t="t"/>
              <a:pathLst>
                <a:path extrusionOk="0" h="2996" w="1433">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3"/>
            <p:cNvSpPr/>
            <p:nvPr/>
          </p:nvSpPr>
          <p:spPr>
            <a:xfrm>
              <a:off x="4016475" y="2729575"/>
              <a:ext cx="31300" cy="71525"/>
            </a:xfrm>
            <a:custGeom>
              <a:rect b="b" l="l" r="r" t="t"/>
              <a:pathLst>
                <a:path extrusionOk="0" h="2861" w="1252">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3"/>
            <p:cNvSpPr/>
            <p:nvPr/>
          </p:nvSpPr>
          <p:spPr>
            <a:xfrm>
              <a:off x="4013800" y="2729575"/>
              <a:ext cx="79075" cy="45050"/>
            </a:xfrm>
            <a:custGeom>
              <a:rect b="b" l="l" r="r" t="t"/>
              <a:pathLst>
                <a:path extrusionOk="0" h="1802" w="3163">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3"/>
            <p:cNvSpPr/>
            <p:nvPr/>
          </p:nvSpPr>
          <p:spPr>
            <a:xfrm>
              <a:off x="4020675" y="2764550"/>
              <a:ext cx="69400" cy="51875"/>
            </a:xfrm>
            <a:custGeom>
              <a:rect b="b" l="l" r="r" t="t"/>
              <a:pathLst>
                <a:path extrusionOk="0" h="2075" w="2776">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93"/>
            <p:cNvSpPr/>
            <p:nvPr/>
          </p:nvSpPr>
          <p:spPr>
            <a:xfrm>
              <a:off x="4011775" y="2704125"/>
              <a:ext cx="110825" cy="46250"/>
            </a:xfrm>
            <a:custGeom>
              <a:rect b="b" l="l" r="r" t="t"/>
              <a:pathLst>
                <a:path extrusionOk="0" h="1850" w="4433">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93"/>
            <p:cNvSpPr/>
            <p:nvPr/>
          </p:nvSpPr>
          <p:spPr>
            <a:xfrm>
              <a:off x="3895525" y="2770275"/>
              <a:ext cx="27175" cy="53525"/>
            </a:xfrm>
            <a:custGeom>
              <a:rect b="b" l="l" r="r" t="t"/>
              <a:pathLst>
                <a:path extrusionOk="0" h="2141" w="1087">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93"/>
            <p:cNvSpPr/>
            <p:nvPr/>
          </p:nvSpPr>
          <p:spPr>
            <a:xfrm>
              <a:off x="3826150" y="2784150"/>
              <a:ext cx="20525" cy="54400"/>
            </a:xfrm>
            <a:custGeom>
              <a:rect b="b" l="l" r="r" t="t"/>
              <a:pathLst>
                <a:path extrusionOk="0" h="2176" w="821">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3"/>
            <p:cNvSpPr/>
            <p:nvPr/>
          </p:nvSpPr>
          <p:spPr>
            <a:xfrm>
              <a:off x="3753975" y="2792475"/>
              <a:ext cx="23575" cy="53975"/>
            </a:xfrm>
            <a:custGeom>
              <a:rect b="b" l="l" r="r" t="t"/>
              <a:pathLst>
                <a:path extrusionOk="0" h="2159" w="943">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93"/>
            <p:cNvSpPr/>
            <p:nvPr/>
          </p:nvSpPr>
          <p:spPr>
            <a:xfrm>
              <a:off x="3671875" y="2793425"/>
              <a:ext cx="20900" cy="53250"/>
            </a:xfrm>
            <a:custGeom>
              <a:rect b="b" l="l" r="r" t="t"/>
              <a:pathLst>
                <a:path extrusionOk="0" h="2130" w="836">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93"/>
            <p:cNvSpPr/>
            <p:nvPr/>
          </p:nvSpPr>
          <p:spPr>
            <a:xfrm>
              <a:off x="3609375" y="2785650"/>
              <a:ext cx="21900" cy="53750"/>
            </a:xfrm>
            <a:custGeom>
              <a:rect b="b" l="l" r="r" t="t"/>
              <a:pathLst>
                <a:path extrusionOk="0" h="2150" w="876">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3"/>
            <p:cNvSpPr/>
            <p:nvPr/>
          </p:nvSpPr>
          <p:spPr>
            <a:xfrm>
              <a:off x="3553050" y="2772750"/>
              <a:ext cx="27150" cy="53075"/>
            </a:xfrm>
            <a:custGeom>
              <a:rect b="b" l="l" r="r" t="t"/>
              <a:pathLst>
                <a:path extrusionOk="0" h="2123" w="1086">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3"/>
            <p:cNvSpPr/>
            <p:nvPr/>
          </p:nvSpPr>
          <p:spPr>
            <a:xfrm>
              <a:off x="3554300" y="2790225"/>
              <a:ext cx="406950" cy="57225"/>
            </a:xfrm>
            <a:custGeom>
              <a:rect b="b" l="l" r="r" t="t"/>
              <a:pathLst>
                <a:path extrusionOk="0" h="2289" w="16278">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3"/>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3"/>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93"/>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93"/>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3"/>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93"/>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3"/>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3"/>
            <p:cNvSpPr/>
            <p:nvPr/>
          </p:nvSpPr>
          <p:spPr>
            <a:xfrm>
              <a:off x="3314875" y="2660500"/>
              <a:ext cx="279600" cy="551750"/>
            </a:xfrm>
            <a:custGeom>
              <a:rect b="b" l="l" r="r" t="t"/>
              <a:pathLst>
                <a:path extrusionOk="0" h="22070" w="11184">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3"/>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3"/>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3"/>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3"/>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3"/>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3"/>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3"/>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3"/>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3"/>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3"/>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3"/>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3"/>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3"/>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3"/>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3"/>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3"/>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3"/>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93"/>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3"/>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3"/>
            <p:cNvSpPr/>
            <p:nvPr/>
          </p:nvSpPr>
          <p:spPr>
            <a:xfrm>
              <a:off x="3314875" y="2660500"/>
              <a:ext cx="279600" cy="551750"/>
            </a:xfrm>
            <a:custGeom>
              <a:rect b="b" l="l" r="r" t="t"/>
              <a:pathLst>
                <a:path extrusionOk="0" h="22070" w="11184">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3"/>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3"/>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3"/>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3"/>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3"/>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93"/>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3"/>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93"/>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3"/>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3"/>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3"/>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3"/>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93"/>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3"/>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3"/>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3"/>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3"/>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3"/>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3"/>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3"/>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3"/>
            <p:cNvSpPr/>
            <p:nvPr/>
          </p:nvSpPr>
          <p:spPr>
            <a:xfrm>
              <a:off x="2735825" y="2782850"/>
              <a:ext cx="384850" cy="382025"/>
            </a:xfrm>
            <a:custGeom>
              <a:rect b="b" l="l" r="r" t="t"/>
              <a:pathLst>
                <a:path extrusionOk="0" h="15281" w="15394">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3"/>
            <p:cNvSpPr/>
            <p:nvPr/>
          </p:nvSpPr>
          <p:spPr>
            <a:xfrm>
              <a:off x="3017125" y="3079575"/>
              <a:ext cx="27725" cy="50200"/>
            </a:xfrm>
            <a:custGeom>
              <a:rect b="b" l="l" r="r" t="t"/>
              <a:pathLst>
                <a:path extrusionOk="0" h="2008" w="1109">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3"/>
            <p:cNvSpPr/>
            <p:nvPr/>
          </p:nvSpPr>
          <p:spPr>
            <a:xfrm>
              <a:off x="2948925" y="3104650"/>
              <a:ext cx="33875" cy="48725"/>
            </a:xfrm>
            <a:custGeom>
              <a:rect b="b" l="l" r="r" t="t"/>
              <a:pathLst>
                <a:path extrusionOk="0" h="1949" w="1355">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3"/>
            <p:cNvSpPr/>
            <p:nvPr/>
          </p:nvSpPr>
          <p:spPr>
            <a:xfrm>
              <a:off x="2868250" y="3115525"/>
              <a:ext cx="19750" cy="49325"/>
            </a:xfrm>
            <a:custGeom>
              <a:rect b="b" l="l" r="r" t="t"/>
              <a:pathLst>
                <a:path extrusionOk="0" h="1973" w="79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3"/>
            <p:cNvSpPr/>
            <p:nvPr/>
          </p:nvSpPr>
          <p:spPr>
            <a:xfrm>
              <a:off x="2786950" y="3088250"/>
              <a:ext cx="39000" cy="48625"/>
            </a:xfrm>
            <a:custGeom>
              <a:rect b="b" l="l" r="r" t="t"/>
              <a:pathLst>
                <a:path extrusionOk="0" h="1945" w="156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3"/>
            <p:cNvSpPr/>
            <p:nvPr/>
          </p:nvSpPr>
          <p:spPr>
            <a:xfrm>
              <a:off x="2745750" y="3033225"/>
              <a:ext cx="47775" cy="33325"/>
            </a:xfrm>
            <a:custGeom>
              <a:rect b="b" l="l" r="r" t="t"/>
              <a:pathLst>
                <a:path extrusionOk="0" h="1333" w="1911">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3"/>
            <p:cNvSpPr/>
            <p:nvPr/>
          </p:nvSpPr>
          <p:spPr>
            <a:xfrm>
              <a:off x="2736900" y="2955825"/>
              <a:ext cx="50150" cy="17450"/>
            </a:xfrm>
            <a:custGeom>
              <a:rect b="b" l="l" r="r" t="t"/>
              <a:pathLst>
                <a:path extrusionOk="0" h="698" w="2006">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3"/>
            <p:cNvSpPr/>
            <p:nvPr/>
          </p:nvSpPr>
          <p:spPr>
            <a:xfrm>
              <a:off x="2772900" y="2869025"/>
              <a:ext cx="51800" cy="33125"/>
            </a:xfrm>
            <a:custGeom>
              <a:rect b="b" l="l" r="r" t="t"/>
              <a:pathLst>
                <a:path extrusionOk="0" h="1325" w="2072">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3"/>
            <p:cNvSpPr/>
            <p:nvPr/>
          </p:nvSpPr>
          <p:spPr>
            <a:xfrm>
              <a:off x="2839325" y="2819275"/>
              <a:ext cx="38600" cy="45025"/>
            </a:xfrm>
            <a:custGeom>
              <a:rect b="b" l="l" r="r" t="t"/>
              <a:pathLst>
                <a:path extrusionOk="0" h="1801" w="1544">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3"/>
            <p:cNvSpPr/>
            <p:nvPr/>
          </p:nvSpPr>
          <p:spPr>
            <a:xfrm>
              <a:off x="2920500" y="2789525"/>
              <a:ext cx="29300" cy="49500"/>
            </a:xfrm>
            <a:custGeom>
              <a:rect b="b" l="l" r="r" t="t"/>
              <a:pathLst>
                <a:path extrusionOk="0" h="1980" w="1172">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3"/>
            <p:cNvSpPr/>
            <p:nvPr/>
          </p:nvSpPr>
          <p:spPr>
            <a:xfrm>
              <a:off x="3067125" y="3030950"/>
              <a:ext cx="62450" cy="74525"/>
            </a:xfrm>
            <a:custGeom>
              <a:rect b="b" l="l" r="r" t="t"/>
              <a:pathLst>
                <a:path extrusionOk="0" h="2981" w="2498">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3"/>
            <p:cNvSpPr/>
            <p:nvPr/>
          </p:nvSpPr>
          <p:spPr>
            <a:xfrm>
              <a:off x="3088500" y="2995375"/>
              <a:ext cx="87375" cy="98250"/>
            </a:xfrm>
            <a:custGeom>
              <a:rect b="b" l="l" r="r" t="t"/>
              <a:pathLst>
                <a:path extrusionOk="0" h="3930" w="3495">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93"/>
            <p:cNvSpPr/>
            <p:nvPr/>
          </p:nvSpPr>
          <p:spPr>
            <a:xfrm>
              <a:off x="3116700" y="2994000"/>
              <a:ext cx="69100" cy="92075"/>
            </a:xfrm>
            <a:custGeom>
              <a:rect b="b" l="l" r="r" t="t"/>
              <a:pathLst>
                <a:path extrusionOk="0" h="3683" w="2764">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93"/>
            <p:cNvSpPr/>
            <p:nvPr/>
          </p:nvSpPr>
          <p:spPr>
            <a:xfrm>
              <a:off x="3133025" y="3003575"/>
              <a:ext cx="49075" cy="69275"/>
            </a:xfrm>
            <a:custGeom>
              <a:rect b="b" l="l" r="r" t="t"/>
              <a:pathLst>
                <a:path extrusionOk="0" h="2771" w="1963">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3"/>
            <p:cNvSpPr/>
            <p:nvPr/>
          </p:nvSpPr>
          <p:spPr>
            <a:xfrm>
              <a:off x="3129000" y="3008175"/>
              <a:ext cx="42225" cy="64650"/>
            </a:xfrm>
            <a:custGeom>
              <a:rect b="b" l="l" r="r" t="t"/>
              <a:pathLst>
                <a:path extrusionOk="0" h="2586" w="1689">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3"/>
            <p:cNvSpPr/>
            <p:nvPr/>
          </p:nvSpPr>
          <p:spPr>
            <a:xfrm>
              <a:off x="3127225" y="2999175"/>
              <a:ext cx="80800" cy="41325"/>
            </a:xfrm>
            <a:custGeom>
              <a:rect b="b" l="l" r="r" t="t"/>
              <a:pathLst>
                <a:path extrusionOk="0" h="1653" w="3232">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3"/>
            <p:cNvSpPr/>
            <p:nvPr/>
          </p:nvSpPr>
          <p:spPr>
            <a:xfrm>
              <a:off x="3119875" y="2973800"/>
              <a:ext cx="80650" cy="45950"/>
            </a:xfrm>
            <a:custGeom>
              <a:rect b="b" l="l" r="r" t="t"/>
              <a:pathLst>
                <a:path extrusionOk="0" h="1838" w="3226">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3"/>
            <p:cNvSpPr/>
            <p:nvPr/>
          </p:nvSpPr>
          <p:spPr>
            <a:xfrm>
              <a:off x="3139725" y="3034050"/>
              <a:ext cx="73200" cy="45725"/>
            </a:xfrm>
            <a:custGeom>
              <a:rect b="b" l="l" r="r" t="t"/>
              <a:pathLst>
                <a:path extrusionOk="0" h="1829" w="2928">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3"/>
            <p:cNvSpPr/>
            <p:nvPr/>
          </p:nvSpPr>
          <p:spPr>
            <a:xfrm>
              <a:off x="2735825" y="2782850"/>
              <a:ext cx="356075" cy="382025"/>
            </a:xfrm>
            <a:custGeom>
              <a:rect b="b" l="l" r="r" t="t"/>
              <a:pathLst>
                <a:path extrusionOk="0" h="15281" w="14243">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94"/>
          <p:cNvSpPr txBox="1"/>
          <p:nvPr>
            <p:ph idx="4294967295" type="ctrTitle"/>
          </p:nvPr>
        </p:nvSpPr>
        <p:spPr>
          <a:xfrm>
            <a:off x="715100" y="2147700"/>
            <a:ext cx="3856800" cy="8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Thanks!</a:t>
            </a:r>
            <a:endParaRPr sz="3800"/>
          </a:p>
        </p:txBody>
      </p:sp>
      <p:cxnSp>
        <p:nvCxnSpPr>
          <p:cNvPr id="2143" name="Google Shape;2143;p94"/>
          <p:cNvCxnSpPr/>
          <p:nvPr/>
        </p:nvCxnSpPr>
        <p:spPr>
          <a:xfrm>
            <a:off x="2881625" y="25717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2144" name="Google Shape;2144;p94"/>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grpSp>
        <p:nvGrpSpPr>
          <p:cNvPr id="2145" name="Google Shape;2145;p94"/>
          <p:cNvGrpSpPr/>
          <p:nvPr/>
        </p:nvGrpSpPr>
        <p:grpSpPr>
          <a:xfrm>
            <a:off x="5778637" y="732337"/>
            <a:ext cx="3303886" cy="3878927"/>
            <a:chOff x="5201312" y="729700"/>
            <a:chExt cx="3303886" cy="3878927"/>
          </a:xfrm>
        </p:grpSpPr>
        <p:grpSp>
          <p:nvGrpSpPr>
            <p:cNvPr id="2146" name="Google Shape;2146;p94"/>
            <p:cNvGrpSpPr/>
            <p:nvPr/>
          </p:nvGrpSpPr>
          <p:grpSpPr>
            <a:xfrm flipH="1">
              <a:off x="5201312" y="932488"/>
              <a:ext cx="1331387" cy="724666"/>
              <a:chOff x="238125" y="2409350"/>
              <a:chExt cx="760575" cy="414000"/>
            </a:xfrm>
          </p:grpSpPr>
          <p:sp>
            <p:nvSpPr>
              <p:cNvPr id="2147" name="Google Shape;2147;p94"/>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4"/>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4"/>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4"/>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4"/>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4"/>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4"/>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4"/>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4"/>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4"/>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4"/>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4"/>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94"/>
            <p:cNvGrpSpPr/>
            <p:nvPr/>
          </p:nvGrpSpPr>
          <p:grpSpPr>
            <a:xfrm>
              <a:off x="5434633" y="1349646"/>
              <a:ext cx="3070564" cy="3258981"/>
              <a:chOff x="1304275" y="2258525"/>
              <a:chExt cx="1138300" cy="1208194"/>
            </a:xfrm>
          </p:grpSpPr>
          <p:sp>
            <p:nvSpPr>
              <p:cNvPr id="2160" name="Google Shape;2160;p94"/>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4"/>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4"/>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4"/>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4"/>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4"/>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4"/>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4"/>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4"/>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4"/>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4"/>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4"/>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4"/>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4"/>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4"/>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4"/>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4"/>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4"/>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4"/>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4"/>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4"/>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4"/>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4"/>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94"/>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4"/>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4"/>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4"/>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4"/>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4"/>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4"/>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4"/>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4"/>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4"/>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4"/>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4"/>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4"/>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4"/>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4"/>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4"/>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94"/>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94"/>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4"/>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4"/>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4"/>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4"/>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4"/>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4"/>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4"/>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4"/>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4"/>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4"/>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4"/>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4"/>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4"/>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4"/>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4"/>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4"/>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4"/>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4"/>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4"/>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4"/>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4"/>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94"/>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4"/>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4"/>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94"/>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4"/>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4"/>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4"/>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4"/>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4"/>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4"/>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4"/>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4"/>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4"/>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4"/>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4"/>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4"/>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4"/>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4"/>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4"/>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4"/>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4"/>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4"/>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4"/>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4"/>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4"/>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4"/>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4"/>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4"/>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4"/>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4"/>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4"/>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4"/>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4"/>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4"/>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4"/>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4"/>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4"/>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4"/>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4"/>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4"/>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4"/>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4"/>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4"/>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4"/>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4"/>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4"/>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4"/>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4"/>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4"/>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4"/>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4"/>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4"/>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4"/>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4"/>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4"/>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94"/>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94"/>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4"/>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4"/>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4"/>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4"/>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4"/>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4"/>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4"/>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4"/>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4"/>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4"/>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4"/>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4"/>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4"/>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4"/>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4"/>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4"/>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94"/>
            <p:cNvGrpSpPr/>
            <p:nvPr/>
          </p:nvGrpSpPr>
          <p:grpSpPr>
            <a:xfrm>
              <a:off x="6350950" y="729700"/>
              <a:ext cx="576232" cy="320112"/>
              <a:chOff x="315275" y="3124950"/>
              <a:chExt cx="658175" cy="365675"/>
            </a:xfrm>
          </p:grpSpPr>
          <p:sp>
            <p:nvSpPr>
              <p:cNvPr id="2296" name="Google Shape;2296;p94"/>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4"/>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94"/>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4"/>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4"/>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4"/>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e Vietnam"/>
                <a:ea typeface="Be Vietnam"/>
                <a:cs typeface="Be Vietnam"/>
                <a:sym typeface="Be Vietnam"/>
              </a:rPr>
              <a:t>CƠ SỞ LÝ THUYẾT </a:t>
            </a:r>
            <a:endParaRPr b="1">
              <a:latin typeface="Be Vietnam"/>
              <a:ea typeface="Be Vietnam"/>
              <a:cs typeface="Be Vietnam"/>
              <a:sym typeface="Be Vietnam"/>
            </a:endParaRPr>
          </a:p>
        </p:txBody>
      </p:sp>
      <p:sp>
        <p:nvSpPr>
          <p:cNvPr id="298" name="Google Shape;298;p25"/>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99" name="Google Shape;299;p25"/>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300" name="Google Shape;300;p25"/>
          <p:cNvGrpSpPr/>
          <p:nvPr/>
        </p:nvGrpSpPr>
        <p:grpSpPr>
          <a:xfrm flipH="1">
            <a:off x="5437313" y="636639"/>
            <a:ext cx="3706695" cy="2550084"/>
            <a:chOff x="4388650" y="2224200"/>
            <a:chExt cx="1707525" cy="1174775"/>
          </a:xfrm>
        </p:grpSpPr>
        <p:sp>
          <p:nvSpPr>
            <p:cNvPr id="301" name="Google Shape;301;p25"/>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nvSpPr>
        <p:spPr>
          <a:xfrm>
            <a:off x="498450" y="2265300"/>
            <a:ext cx="81471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e Vietnam"/>
                <a:ea typeface="Be Vietnam"/>
                <a:cs typeface="Be Vietnam"/>
                <a:sym typeface="Be Vietnam"/>
              </a:rPr>
              <a:t>Thuật toán Tham lam (Greedy Algorithm) </a:t>
            </a:r>
            <a:endParaRPr b="1" sz="3000">
              <a:solidFill>
                <a:schemeClr val="dk1"/>
              </a:solidFill>
              <a:latin typeface="Be Vietnam"/>
              <a:ea typeface="Be Vietnam"/>
              <a:cs typeface="Be Vietnam"/>
              <a:sym typeface="Be Vietnam"/>
            </a:endParaRPr>
          </a:p>
        </p:txBody>
      </p:sp>
      <p:grpSp>
        <p:nvGrpSpPr>
          <p:cNvPr id="371" name="Google Shape;371;p26"/>
          <p:cNvGrpSpPr/>
          <p:nvPr/>
        </p:nvGrpSpPr>
        <p:grpSpPr>
          <a:xfrm>
            <a:off x="-12" y="3767848"/>
            <a:ext cx="1732082" cy="1375649"/>
            <a:chOff x="2735825" y="2251925"/>
            <a:chExt cx="1386775" cy="1101400"/>
          </a:xfrm>
        </p:grpSpPr>
        <p:sp>
          <p:nvSpPr>
            <p:cNvPr id="372" name="Google Shape;372;p26"/>
            <p:cNvSpPr/>
            <p:nvPr/>
          </p:nvSpPr>
          <p:spPr>
            <a:xfrm>
              <a:off x="3436875" y="2721175"/>
              <a:ext cx="551875" cy="126275"/>
            </a:xfrm>
            <a:custGeom>
              <a:rect b="b" l="l" r="r" t="t"/>
              <a:pathLst>
                <a:path extrusionOk="0" h="5051" w="22075">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3947100" y="2742375"/>
              <a:ext cx="52375" cy="73975"/>
            </a:xfrm>
            <a:custGeom>
              <a:rect b="b" l="l" r="r" t="t"/>
              <a:pathLst>
                <a:path extrusionOk="0" h="2959" w="2095">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3970975" y="2715625"/>
              <a:ext cx="74850" cy="101600"/>
            </a:xfrm>
            <a:custGeom>
              <a:rect b="b" l="l" r="r" t="t"/>
              <a:pathLst>
                <a:path extrusionOk="0" h="4064" w="2994">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4005200" y="2715300"/>
              <a:ext cx="56175" cy="99575"/>
            </a:xfrm>
            <a:custGeom>
              <a:rect b="b" l="l" r="r" t="t"/>
              <a:pathLst>
                <a:path extrusionOk="0" h="3983" w="2247">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4023650" y="2726700"/>
              <a:ext cx="35825" cy="74900"/>
            </a:xfrm>
            <a:custGeom>
              <a:rect b="b" l="l" r="r" t="t"/>
              <a:pathLst>
                <a:path extrusionOk="0" h="2996" w="1433">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4016475" y="2729575"/>
              <a:ext cx="31300" cy="71525"/>
            </a:xfrm>
            <a:custGeom>
              <a:rect b="b" l="l" r="r" t="t"/>
              <a:pathLst>
                <a:path extrusionOk="0" h="2861" w="1252">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4013800" y="2729575"/>
              <a:ext cx="79075" cy="45050"/>
            </a:xfrm>
            <a:custGeom>
              <a:rect b="b" l="l" r="r" t="t"/>
              <a:pathLst>
                <a:path extrusionOk="0" h="1802" w="3163">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4020675" y="2764550"/>
              <a:ext cx="69400" cy="51875"/>
            </a:xfrm>
            <a:custGeom>
              <a:rect b="b" l="l" r="r" t="t"/>
              <a:pathLst>
                <a:path extrusionOk="0" h="2075" w="2776">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4011775" y="2704125"/>
              <a:ext cx="110825" cy="46250"/>
            </a:xfrm>
            <a:custGeom>
              <a:rect b="b" l="l" r="r" t="t"/>
              <a:pathLst>
                <a:path extrusionOk="0" h="1850" w="4433">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3895525" y="2770275"/>
              <a:ext cx="27175" cy="53525"/>
            </a:xfrm>
            <a:custGeom>
              <a:rect b="b" l="l" r="r" t="t"/>
              <a:pathLst>
                <a:path extrusionOk="0" h="2141" w="1087">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3826150" y="2784150"/>
              <a:ext cx="20525" cy="54400"/>
            </a:xfrm>
            <a:custGeom>
              <a:rect b="b" l="l" r="r" t="t"/>
              <a:pathLst>
                <a:path extrusionOk="0" h="2176" w="821">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3753975" y="2792475"/>
              <a:ext cx="23575" cy="53975"/>
            </a:xfrm>
            <a:custGeom>
              <a:rect b="b" l="l" r="r" t="t"/>
              <a:pathLst>
                <a:path extrusionOk="0" h="2159" w="943">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3671875" y="2793425"/>
              <a:ext cx="20900" cy="53250"/>
            </a:xfrm>
            <a:custGeom>
              <a:rect b="b" l="l" r="r" t="t"/>
              <a:pathLst>
                <a:path extrusionOk="0" h="2130" w="836">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3609375" y="2785650"/>
              <a:ext cx="21900" cy="53750"/>
            </a:xfrm>
            <a:custGeom>
              <a:rect b="b" l="l" r="r" t="t"/>
              <a:pathLst>
                <a:path extrusionOk="0" h="2150" w="876">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3553050" y="2772750"/>
              <a:ext cx="27150" cy="53075"/>
            </a:xfrm>
            <a:custGeom>
              <a:rect b="b" l="l" r="r" t="t"/>
              <a:pathLst>
                <a:path extrusionOk="0" h="2123" w="1086">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3554300" y="2790225"/>
              <a:ext cx="406950" cy="57225"/>
            </a:xfrm>
            <a:custGeom>
              <a:rect b="b" l="l" r="r" t="t"/>
              <a:pathLst>
                <a:path extrusionOk="0" h="2289" w="16278">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3314875" y="2660500"/>
              <a:ext cx="279600" cy="551750"/>
            </a:xfrm>
            <a:custGeom>
              <a:rect b="b" l="l" r="r" t="t"/>
              <a:pathLst>
                <a:path extrusionOk="0" h="22070" w="11184">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3314875" y="2660500"/>
              <a:ext cx="279600" cy="551750"/>
            </a:xfrm>
            <a:custGeom>
              <a:rect b="b" l="l" r="r" t="t"/>
              <a:pathLst>
                <a:path extrusionOk="0" h="22070" w="11184">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2735825" y="2782850"/>
              <a:ext cx="384850" cy="382025"/>
            </a:xfrm>
            <a:custGeom>
              <a:rect b="b" l="l" r="r" t="t"/>
              <a:pathLst>
                <a:path extrusionOk="0" h="15281" w="15394">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3017125" y="3079575"/>
              <a:ext cx="27725" cy="50200"/>
            </a:xfrm>
            <a:custGeom>
              <a:rect b="b" l="l" r="r" t="t"/>
              <a:pathLst>
                <a:path extrusionOk="0" h="2008" w="1109">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2948925" y="3104650"/>
              <a:ext cx="33875" cy="48725"/>
            </a:xfrm>
            <a:custGeom>
              <a:rect b="b" l="l" r="r" t="t"/>
              <a:pathLst>
                <a:path extrusionOk="0" h="1949" w="1355">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2868250" y="3115525"/>
              <a:ext cx="19750" cy="49325"/>
            </a:xfrm>
            <a:custGeom>
              <a:rect b="b" l="l" r="r" t="t"/>
              <a:pathLst>
                <a:path extrusionOk="0" h="1973" w="79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2786950" y="3088250"/>
              <a:ext cx="39000" cy="48625"/>
            </a:xfrm>
            <a:custGeom>
              <a:rect b="b" l="l" r="r" t="t"/>
              <a:pathLst>
                <a:path extrusionOk="0" h="1945" w="156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2745750" y="3033225"/>
              <a:ext cx="47775" cy="33325"/>
            </a:xfrm>
            <a:custGeom>
              <a:rect b="b" l="l" r="r" t="t"/>
              <a:pathLst>
                <a:path extrusionOk="0" h="1333" w="1911">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2736900" y="2955825"/>
              <a:ext cx="50150" cy="17450"/>
            </a:xfrm>
            <a:custGeom>
              <a:rect b="b" l="l" r="r" t="t"/>
              <a:pathLst>
                <a:path extrusionOk="0" h="698" w="2006">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2772900" y="2869025"/>
              <a:ext cx="51800" cy="33125"/>
            </a:xfrm>
            <a:custGeom>
              <a:rect b="b" l="l" r="r" t="t"/>
              <a:pathLst>
                <a:path extrusionOk="0" h="1325" w="2072">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2839325" y="2819275"/>
              <a:ext cx="38600" cy="45025"/>
            </a:xfrm>
            <a:custGeom>
              <a:rect b="b" l="l" r="r" t="t"/>
              <a:pathLst>
                <a:path extrusionOk="0" h="1801" w="1544">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2920500" y="2789525"/>
              <a:ext cx="29300" cy="49500"/>
            </a:xfrm>
            <a:custGeom>
              <a:rect b="b" l="l" r="r" t="t"/>
              <a:pathLst>
                <a:path extrusionOk="0" h="1980" w="1172">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3067125" y="3030950"/>
              <a:ext cx="62450" cy="74525"/>
            </a:xfrm>
            <a:custGeom>
              <a:rect b="b" l="l" r="r" t="t"/>
              <a:pathLst>
                <a:path extrusionOk="0" h="2981" w="2498">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3088500" y="2995375"/>
              <a:ext cx="87375" cy="98250"/>
            </a:xfrm>
            <a:custGeom>
              <a:rect b="b" l="l" r="r" t="t"/>
              <a:pathLst>
                <a:path extrusionOk="0" h="3930" w="3495">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3116700" y="2994000"/>
              <a:ext cx="69100" cy="92075"/>
            </a:xfrm>
            <a:custGeom>
              <a:rect b="b" l="l" r="r" t="t"/>
              <a:pathLst>
                <a:path extrusionOk="0" h="3683" w="2764">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3133025" y="3003575"/>
              <a:ext cx="49075" cy="69275"/>
            </a:xfrm>
            <a:custGeom>
              <a:rect b="b" l="l" r="r" t="t"/>
              <a:pathLst>
                <a:path extrusionOk="0" h="2771" w="1963">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3129000" y="3008175"/>
              <a:ext cx="42225" cy="64650"/>
            </a:xfrm>
            <a:custGeom>
              <a:rect b="b" l="l" r="r" t="t"/>
              <a:pathLst>
                <a:path extrusionOk="0" h="2586" w="1689">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3127225" y="2999175"/>
              <a:ext cx="80800" cy="41325"/>
            </a:xfrm>
            <a:custGeom>
              <a:rect b="b" l="l" r="r" t="t"/>
              <a:pathLst>
                <a:path extrusionOk="0" h="1653" w="3232">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3119875" y="2973800"/>
              <a:ext cx="80650" cy="45950"/>
            </a:xfrm>
            <a:custGeom>
              <a:rect b="b" l="l" r="r" t="t"/>
              <a:pathLst>
                <a:path extrusionOk="0" h="1838" w="3226">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3139725" y="3034050"/>
              <a:ext cx="73200" cy="45725"/>
            </a:xfrm>
            <a:custGeom>
              <a:rect b="b" l="l" r="r" t="t"/>
              <a:pathLst>
                <a:path extrusionOk="0" h="1829" w="2928">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2735825" y="2782850"/>
              <a:ext cx="356075" cy="382025"/>
            </a:xfrm>
            <a:custGeom>
              <a:rect b="b" l="l" r="r" t="t"/>
              <a:pathLst>
                <a:path extrusionOk="0" h="15281" w="14243">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